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 id="2147483653" r:id="rId6"/>
    <p:sldMasterId id="2147483655" r:id="rId7"/>
    <p:sldMasterId id="2147483657" r:id="rId8"/>
  </p:sldMasterIdLst>
  <p:notesMasterIdLst>
    <p:notesMasterId r:id="rId51"/>
  </p:notesMasterIdLst>
  <p:handoutMasterIdLst>
    <p:handoutMasterId r:id="rId52"/>
  </p:handoutMasterIdLst>
  <p:sldIdLst>
    <p:sldId id="256" r:id="rId9"/>
    <p:sldId id="494" r:id="rId10"/>
    <p:sldId id="601" r:id="rId11"/>
    <p:sldId id="537" r:id="rId12"/>
    <p:sldId id="589" r:id="rId13"/>
    <p:sldId id="662" r:id="rId14"/>
    <p:sldId id="664" r:id="rId15"/>
    <p:sldId id="667" r:id="rId16"/>
    <p:sldId id="550" r:id="rId17"/>
    <p:sldId id="531" r:id="rId18"/>
    <p:sldId id="555" r:id="rId19"/>
    <p:sldId id="586" r:id="rId20"/>
    <p:sldId id="554" r:id="rId21"/>
    <p:sldId id="557" r:id="rId22"/>
    <p:sldId id="568" r:id="rId23"/>
    <p:sldId id="558" r:id="rId24"/>
    <p:sldId id="560" r:id="rId25"/>
    <p:sldId id="567" r:id="rId26"/>
    <p:sldId id="561" r:id="rId27"/>
    <p:sldId id="563" r:id="rId28"/>
    <p:sldId id="566" r:id="rId29"/>
    <p:sldId id="564" r:id="rId30"/>
    <p:sldId id="603" r:id="rId31"/>
    <p:sldId id="533" r:id="rId32"/>
    <p:sldId id="534" r:id="rId33"/>
    <p:sldId id="536" r:id="rId34"/>
    <p:sldId id="590" r:id="rId35"/>
    <p:sldId id="522" r:id="rId36"/>
    <p:sldId id="540" r:id="rId37"/>
    <p:sldId id="593" r:id="rId38"/>
    <p:sldId id="599" r:id="rId39"/>
    <p:sldId id="596" r:id="rId40"/>
    <p:sldId id="520" r:id="rId41"/>
    <p:sldId id="602" r:id="rId42"/>
    <p:sldId id="600" r:id="rId43"/>
    <p:sldId id="511" r:id="rId44"/>
    <p:sldId id="543" r:id="rId45"/>
    <p:sldId id="523" r:id="rId46"/>
    <p:sldId id="510" r:id="rId47"/>
    <p:sldId id="501" r:id="rId48"/>
    <p:sldId id="535" r:id="rId49"/>
    <p:sldId id="259" r:id="rId50"/>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4E4C65-1444-F619-2553-9D86670DED46}" name="Louise Allen" initials="LA" userId="S::Louise.Allen@westyorks-ca.gov.uk::8ce98ffe-c0a4-42a9-a6c3-4786fb843071" providerId="AD"/>
  <p188:author id="{B2EE14C7-B618-726C-5A40-2175524C2B53}" name="Andrew Wilson" initials="AW" userId="S::andrew.wilson@westyorks-ca.gov.uk::a39e7be5-4338-419e-b9de-7b4911992dd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zanne Tinkler" initials="ST" lastIdx="1" clrIdx="0">
    <p:extLst>
      <p:ext uri="{19B8F6BF-5375-455C-9EA6-DF929625EA0E}">
        <p15:presenceInfo xmlns:p15="http://schemas.microsoft.com/office/powerpoint/2012/main" userId="S::suzanne.tinkler@british-business-bank.co.uk::dc7a04a7-fc38-4a61-81ac-6a5f459dcb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8B"/>
    <a:srgbClr val="D0F2F4"/>
    <a:srgbClr val="949499"/>
    <a:srgbClr val="524E4E"/>
    <a:srgbClr val="29A0A7"/>
    <a:srgbClr val="166976"/>
    <a:srgbClr val="4B4B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0F764-F8ED-4AA2-9E89-0A338D675907}" v="135" vWet="137" dt="2023-04-19T13:46:57.681"/>
    <p1510:client id="{35BBB765-21F0-45C8-86FB-627623379CA2}" v="184" dt="2023-04-19T13:56:44.539"/>
    <p1510:client id="{734F633B-4396-43DA-9C9C-1DD6D6404BA1}" v="4" dt="2023-04-19T16:50:25.857"/>
    <p1510:client id="{7E10F3A9-1DFC-4A82-9824-B53627906FEA}" v="841" vWet="843" dt="2023-04-18T17:14:03.135"/>
    <p1510:client id="{95746671-7F77-1E64-4987-43378487CF0E}" v="28" dt="2023-04-18T15:25:01.156"/>
    <p1510:client id="{BB07A6BA-2EF7-4BB1-AE1B-AB7A7AEABEE0}" v="906" dt="2023-04-18T17:28:55.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autoAdjust="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sorterViewPr>
    <p:cViewPr>
      <p:scale>
        <a:sx n="70" d="100"/>
        <a:sy n="70" d="100"/>
      </p:scale>
      <p:origin x="0" y="-792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commentAuthors" Target="commentAuthors.xml"/><Relationship Id="rId58" Type="http://schemas.microsoft.com/office/2015/10/relationships/revisionInfo" Target="revisionInfo.xml"/><Relationship Id="rId5" Type="http://schemas.openxmlformats.org/officeDocument/2006/relationships/slideMaster" Target="slideMasters/slideMaster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theme" Target="theme/theme1.xml"/><Relationship Id="rId8" Type="http://schemas.openxmlformats.org/officeDocument/2006/relationships/slideMaster" Target="slideMasters/slideMaster5.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microsoft.com/office/2018/10/relationships/authors" Target="author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tableStyles" Target="tableStyle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FDB388-7AD2-4BA1-BAA5-D457C6DA5FAA}"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en-GB"/>
        </a:p>
      </dgm:t>
    </dgm:pt>
    <dgm:pt modelId="{7D454D73-DF48-4D44-9BE7-95A6C73C9E3D}">
      <dgm:prSet/>
      <dgm:spPr/>
      <dgm:t>
        <a:bodyPr/>
        <a:lstStyle/>
        <a:p>
          <a:endParaRPr lang="en-GB" dirty="0"/>
        </a:p>
      </dgm:t>
    </dgm:pt>
    <dgm:pt modelId="{BADFB975-32C3-4D29-87EF-75EF49E3421F}" type="parTrans" cxnId="{25A2235E-C2EC-42F6-8ED1-6DE720D9D5FC}">
      <dgm:prSet/>
      <dgm:spPr/>
      <dgm:t>
        <a:bodyPr/>
        <a:lstStyle/>
        <a:p>
          <a:endParaRPr lang="en-GB"/>
        </a:p>
      </dgm:t>
    </dgm:pt>
    <dgm:pt modelId="{E7CBA3AC-AE62-436B-9D4F-75A6B61ACFFF}" type="sibTrans" cxnId="{25A2235E-C2EC-42F6-8ED1-6DE720D9D5FC}">
      <dgm:prSet/>
      <dgm:spPr>
        <a:solidFill>
          <a:srgbClr val="166976"/>
        </a:solidFill>
      </dgm:spPr>
      <dgm:t>
        <a:bodyPr/>
        <a:lstStyle/>
        <a:p>
          <a:endParaRPr lang="en-GB" baseline="0">
            <a:solidFill>
              <a:schemeClr val="bg1"/>
            </a:solidFill>
          </a:endParaRPr>
        </a:p>
      </dgm:t>
    </dgm:pt>
    <dgm:pt modelId="{FDD65D7A-ED54-4ADA-ABEF-6C306DBA2644}">
      <dgm:prSet phldrT="[Text]" custT="1"/>
      <dgm:spPr/>
      <dgm:t>
        <a:bodyPr/>
        <a:lstStyle/>
        <a:p>
          <a:r>
            <a:rPr lang="en-GB" sz="1200" b="1" dirty="0">
              <a:latin typeface="Arial" panose="020B0604020202020204" pitchFamily="34" charset="0"/>
              <a:cs typeface="Arial" panose="020B0604020202020204" pitchFamily="34" charset="0"/>
            </a:rPr>
            <a:t>Interventions to encourage West Yorkshire Businesses to export</a:t>
          </a:r>
          <a:r>
            <a:rPr lang="en-GB" sz="1400" b="1" dirty="0">
              <a:latin typeface="Arial" panose="020B0604020202020204" pitchFamily="34" charset="0"/>
              <a:cs typeface="Arial" panose="020B0604020202020204" pitchFamily="34" charset="0"/>
            </a:rPr>
            <a:t> </a:t>
          </a:r>
        </a:p>
      </dgm:t>
    </dgm:pt>
    <dgm:pt modelId="{77AF8E9A-F9C9-47F4-8CA6-64D3435CAC1B}" type="parTrans" cxnId="{AF99D50B-9CAA-451B-B498-B179F92564C6}">
      <dgm:prSet/>
      <dgm:spPr/>
      <dgm:t>
        <a:bodyPr/>
        <a:lstStyle/>
        <a:p>
          <a:endParaRPr lang="en-GB"/>
        </a:p>
      </dgm:t>
    </dgm:pt>
    <dgm:pt modelId="{90A9A009-4E08-4504-A71A-52C6FEC16262}" type="sibTrans" cxnId="{AF99D50B-9CAA-451B-B498-B179F92564C6}">
      <dgm:prSet/>
      <dgm:spPr>
        <a:solidFill>
          <a:srgbClr val="29A0A7"/>
        </a:solidFill>
      </dgm:spPr>
      <dgm:t>
        <a:bodyPr/>
        <a:lstStyle/>
        <a:p>
          <a:endParaRPr lang="en-GB">
            <a:solidFill>
              <a:schemeClr val="bg1"/>
            </a:solidFill>
          </a:endParaRPr>
        </a:p>
      </dgm:t>
    </dgm:pt>
    <dgm:pt modelId="{4CFA9CCF-5DFC-47D3-B527-796EF3C01136}">
      <dgm:prSet phldrT="[Text]" custT="1"/>
      <dgm:spPr/>
      <dgm:t>
        <a:bodyPr/>
        <a:lstStyle/>
        <a:p>
          <a:r>
            <a:rPr lang="en-GB" sz="1200" b="1" dirty="0">
              <a:latin typeface="Arial" panose="020B0604020202020204" pitchFamily="34" charset="0"/>
              <a:cs typeface="Arial" panose="020B0604020202020204" pitchFamily="34" charset="0"/>
            </a:rPr>
            <a:t>Innovation for Business Resilience and Growth</a:t>
          </a:r>
        </a:p>
      </dgm:t>
    </dgm:pt>
    <dgm:pt modelId="{C477ADD9-61B2-49F2-815F-7A5E1A794222}" type="parTrans" cxnId="{C55FF74C-5A69-4AA7-A8A2-995F39C5F3EA}">
      <dgm:prSet/>
      <dgm:spPr/>
      <dgm:t>
        <a:bodyPr/>
        <a:lstStyle/>
        <a:p>
          <a:endParaRPr lang="en-GB"/>
        </a:p>
      </dgm:t>
    </dgm:pt>
    <dgm:pt modelId="{45A05C59-18BB-48B3-9C8F-3A90C46255D2}" type="sibTrans" cxnId="{C55FF74C-5A69-4AA7-A8A2-995F39C5F3EA}">
      <dgm:prSet/>
      <dgm:spPr>
        <a:solidFill>
          <a:srgbClr val="D0F2F4"/>
        </a:solidFill>
      </dgm:spPr>
      <dgm:t>
        <a:bodyPr/>
        <a:lstStyle/>
        <a:p>
          <a:endParaRPr lang="en-GB"/>
        </a:p>
      </dgm:t>
    </dgm:pt>
    <dgm:pt modelId="{F793D158-F503-4257-99B5-0C3F82BED217}">
      <dgm:prSet phldrT="[Text]" custT="1"/>
      <dgm:spPr/>
      <dgm:t>
        <a:bodyPr/>
        <a:lstStyle/>
        <a:p>
          <a:r>
            <a:rPr lang="en-GB" sz="1200" b="1" dirty="0">
              <a:latin typeface="Arial" panose="020B0604020202020204" pitchFamily="34" charset="0"/>
              <a:cs typeface="Arial" panose="020B0604020202020204" pitchFamily="34" charset="0"/>
            </a:rPr>
            <a:t>Alternative Business Models pilot</a:t>
          </a:r>
          <a:endParaRPr lang="en-GB" sz="1050" b="1" i="1" dirty="0">
            <a:latin typeface="Arial" panose="020B0604020202020204" pitchFamily="34" charset="0"/>
            <a:cs typeface="Arial" panose="020B0604020202020204" pitchFamily="34" charset="0"/>
          </a:endParaRPr>
        </a:p>
      </dgm:t>
    </dgm:pt>
    <dgm:pt modelId="{3669CCD9-62FC-4BAA-9784-50493F4DDC0F}" type="parTrans" cxnId="{6EDEABD4-68F3-4F51-9BE1-8E76B597EBA7}">
      <dgm:prSet/>
      <dgm:spPr/>
      <dgm:t>
        <a:bodyPr/>
        <a:lstStyle/>
        <a:p>
          <a:endParaRPr lang="en-GB"/>
        </a:p>
      </dgm:t>
    </dgm:pt>
    <dgm:pt modelId="{6BC55105-9683-43E4-BE56-08F9067DFB79}" type="sibTrans" cxnId="{6EDEABD4-68F3-4F51-9BE1-8E76B597EBA7}">
      <dgm:prSet/>
      <dgm:spPr>
        <a:solidFill>
          <a:srgbClr val="29A0A7"/>
        </a:solidFill>
      </dgm:spPr>
      <dgm:t>
        <a:bodyPr/>
        <a:lstStyle/>
        <a:p>
          <a:endParaRPr lang="en-GB"/>
        </a:p>
      </dgm:t>
    </dgm:pt>
    <dgm:pt modelId="{F2B89D40-2DB6-40B0-A04A-73DB56724DB7}" type="pres">
      <dgm:prSet presAssocID="{D5FDB388-7AD2-4BA1-BAA5-D457C6DA5FAA}" presName="Name0" presStyleCnt="0">
        <dgm:presLayoutVars>
          <dgm:chMax val="7"/>
          <dgm:chPref val="7"/>
          <dgm:dir/>
        </dgm:presLayoutVars>
      </dgm:prSet>
      <dgm:spPr/>
    </dgm:pt>
    <dgm:pt modelId="{64FFE959-8494-4FBA-A071-A4D0C3C29853}" type="pres">
      <dgm:prSet presAssocID="{D5FDB388-7AD2-4BA1-BAA5-D457C6DA5FAA}" presName="Name1" presStyleCnt="0"/>
      <dgm:spPr/>
    </dgm:pt>
    <dgm:pt modelId="{6E5DB45B-7922-4664-8E15-0B0C6B104E9E}" type="pres">
      <dgm:prSet presAssocID="{E7CBA3AC-AE62-436B-9D4F-75A6B61ACFFF}" presName="picture_1" presStyleCnt="0"/>
      <dgm:spPr/>
    </dgm:pt>
    <dgm:pt modelId="{35B4946D-E729-4E4E-A464-89BDE9A48BCB}" type="pres">
      <dgm:prSet presAssocID="{E7CBA3AC-AE62-436B-9D4F-75A6B61ACFFF}" presName="pictureRepeatNode" presStyleLbl="alignImgPlace1" presStyleIdx="0" presStyleCnt="4"/>
      <dgm:spPr/>
    </dgm:pt>
    <dgm:pt modelId="{5CBFA5E4-FC74-422A-862F-4739019910D5}" type="pres">
      <dgm:prSet presAssocID="{7D454D73-DF48-4D44-9BE7-95A6C73C9E3D}" presName="text_1" presStyleLbl="node1" presStyleIdx="0" presStyleCnt="0">
        <dgm:presLayoutVars>
          <dgm:bulletEnabled val="1"/>
        </dgm:presLayoutVars>
      </dgm:prSet>
      <dgm:spPr/>
    </dgm:pt>
    <dgm:pt modelId="{FCE89D80-08A2-4945-A295-E354C8C41EDB}" type="pres">
      <dgm:prSet presAssocID="{90A9A009-4E08-4504-A71A-52C6FEC16262}" presName="picture_2" presStyleCnt="0"/>
      <dgm:spPr/>
    </dgm:pt>
    <dgm:pt modelId="{7F7172D9-4C6C-4366-B5EA-574E81B9CA71}" type="pres">
      <dgm:prSet presAssocID="{90A9A009-4E08-4504-A71A-52C6FEC16262}" presName="pictureRepeatNode" presStyleLbl="alignImgPlace1" presStyleIdx="1" presStyleCnt="4"/>
      <dgm:spPr/>
    </dgm:pt>
    <dgm:pt modelId="{91148704-F723-498B-8C0C-0C702CD5882E}" type="pres">
      <dgm:prSet presAssocID="{FDD65D7A-ED54-4ADA-ABEF-6C306DBA2644}" presName="line_2" presStyleLbl="parChTrans1D1" presStyleIdx="0" presStyleCnt="3"/>
      <dgm:spPr/>
    </dgm:pt>
    <dgm:pt modelId="{83CD2554-11DB-4674-87BF-37F0CE772FAD}" type="pres">
      <dgm:prSet presAssocID="{FDD65D7A-ED54-4ADA-ABEF-6C306DBA2644}" presName="textparent_2" presStyleLbl="node1" presStyleIdx="0" presStyleCnt="0"/>
      <dgm:spPr/>
    </dgm:pt>
    <dgm:pt modelId="{662B27A0-1B8E-4AB3-8D2A-4E63B0DF803B}" type="pres">
      <dgm:prSet presAssocID="{FDD65D7A-ED54-4ADA-ABEF-6C306DBA2644}" presName="text_2" presStyleLbl="revTx" presStyleIdx="0" presStyleCnt="3" custScaleX="819678">
        <dgm:presLayoutVars>
          <dgm:bulletEnabled val="1"/>
        </dgm:presLayoutVars>
      </dgm:prSet>
      <dgm:spPr/>
    </dgm:pt>
    <dgm:pt modelId="{C080B96E-E07F-4544-A79C-D116A90F27B8}" type="pres">
      <dgm:prSet presAssocID="{45A05C59-18BB-48B3-9C8F-3A90C46255D2}" presName="picture_3" presStyleCnt="0"/>
      <dgm:spPr/>
    </dgm:pt>
    <dgm:pt modelId="{0BB4F639-A9DD-4274-978F-A0878BC84028}" type="pres">
      <dgm:prSet presAssocID="{45A05C59-18BB-48B3-9C8F-3A90C46255D2}" presName="pictureRepeatNode" presStyleLbl="alignImgPlace1" presStyleIdx="2" presStyleCnt="4"/>
      <dgm:spPr/>
    </dgm:pt>
    <dgm:pt modelId="{9A5F9AFF-6869-4B71-A3F1-B80B921E5401}" type="pres">
      <dgm:prSet presAssocID="{4CFA9CCF-5DFC-47D3-B527-796EF3C01136}" presName="line_3" presStyleLbl="parChTrans1D1" presStyleIdx="1" presStyleCnt="3"/>
      <dgm:spPr/>
    </dgm:pt>
    <dgm:pt modelId="{6CB01F57-FBA5-4821-A6B7-5C7470790E5E}" type="pres">
      <dgm:prSet presAssocID="{4CFA9CCF-5DFC-47D3-B527-796EF3C01136}" presName="textparent_3" presStyleLbl="node1" presStyleIdx="0" presStyleCnt="0"/>
      <dgm:spPr/>
    </dgm:pt>
    <dgm:pt modelId="{8167BCE7-B38D-4CB9-AD1C-DE99EC3793D7}" type="pres">
      <dgm:prSet presAssocID="{4CFA9CCF-5DFC-47D3-B527-796EF3C01136}" presName="text_3" presStyleLbl="revTx" presStyleIdx="1" presStyleCnt="3" custScaleX="447460" custLinFactY="16633" custLinFactNeighborX="55427" custLinFactNeighborY="100000">
        <dgm:presLayoutVars>
          <dgm:bulletEnabled val="1"/>
        </dgm:presLayoutVars>
      </dgm:prSet>
      <dgm:spPr/>
    </dgm:pt>
    <dgm:pt modelId="{A6EA8120-5FAB-42E7-A1D0-50DDD8755DB1}" type="pres">
      <dgm:prSet presAssocID="{6BC55105-9683-43E4-BE56-08F9067DFB79}" presName="picture_4" presStyleCnt="0"/>
      <dgm:spPr/>
    </dgm:pt>
    <dgm:pt modelId="{0F71D495-87ED-4965-A77C-F892E8C36E07}" type="pres">
      <dgm:prSet presAssocID="{6BC55105-9683-43E4-BE56-08F9067DFB79}" presName="pictureRepeatNode" presStyleLbl="alignImgPlace1" presStyleIdx="3" presStyleCnt="4" custLinFactNeighborX="-39010" custLinFactNeighborY="-34"/>
      <dgm:spPr/>
    </dgm:pt>
    <dgm:pt modelId="{B0506DB8-403B-4D15-B94C-5350E3D70A7E}" type="pres">
      <dgm:prSet presAssocID="{F793D158-F503-4257-99B5-0C3F82BED217}" presName="line_4" presStyleLbl="parChTrans1D1" presStyleIdx="2" presStyleCnt="3"/>
      <dgm:spPr/>
    </dgm:pt>
    <dgm:pt modelId="{7F5369C5-74FA-4F4D-8240-A026AA5076AF}" type="pres">
      <dgm:prSet presAssocID="{F793D158-F503-4257-99B5-0C3F82BED217}" presName="textparent_4" presStyleLbl="node1" presStyleIdx="0" presStyleCnt="0"/>
      <dgm:spPr/>
    </dgm:pt>
    <dgm:pt modelId="{D2FF1851-94BA-4586-8687-93E2EAF5D3CE}" type="pres">
      <dgm:prSet presAssocID="{F793D158-F503-4257-99B5-0C3F82BED217}" presName="text_4" presStyleLbl="revTx" presStyleIdx="2" presStyleCnt="3" custScaleX="874015" custLinFactX="-18172" custLinFactY="-14999" custLinFactNeighborX="-100000" custLinFactNeighborY="-100000">
        <dgm:presLayoutVars>
          <dgm:bulletEnabled val="1"/>
        </dgm:presLayoutVars>
      </dgm:prSet>
      <dgm:spPr/>
    </dgm:pt>
  </dgm:ptLst>
  <dgm:cxnLst>
    <dgm:cxn modelId="{D3E94C04-1C74-4887-BA95-7CB999C249A7}" type="presOf" srcId="{F793D158-F503-4257-99B5-0C3F82BED217}" destId="{D2FF1851-94BA-4586-8687-93E2EAF5D3CE}" srcOrd="0" destOrd="0" presId="urn:microsoft.com/office/officeart/2008/layout/CircularPictureCallout"/>
    <dgm:cxn modelId="{86BF530B-6B83-439F-AEC1-F2A9C11C54FB}" type="presOf" srcId="{6BC55105-9683-43E4-BE56-08F9067DFB79}" destId="{0F71D495-87ED-4965-A77C-F892E8C36E07}" srcOrd="0" destOrd="0" presId="urn:microsoft.com/office/officeart/2008/layout/CircularPictureCallout"/>
    <dgm:cxn modelId="{AF99D50B-9CAA-451B-B498-B179F92564C6}" srcId="{D5FDB388-7AD2-4BA1-BAA5-D457C6DA5FAA}" destId="{FDD65D7A-ED54-4ADA-ABEF-6C306DBA2644}" srcOrd="1" destOrd="0" parTransId="{77AF8E9A-F9C9-47F4-8CA6-64D3435CAC1B}" sibTransId="{90A9A009-4E08-4504-A71A-52C6FEC16262}"/>
    <dgm:cxn modelId="{1000C928-03B7-4E4F-A7F7-2196CFFA3F95}" type="presOf" srcId="{90A9A009-4E08-4504-A71A-52C6FEC16262}" destId="{7F7172D9-4C6C-4366-B5EA-574E81B9CA71}" srcOrd="0" destOrd="0" presId="urn:microsoft.com/office/officeart/2008/layout/CircularPictureCallout"/>
    <dgm:cxn modelId="{25A2235E-C2EC-42F6-8ED1-6DE720D9D5FC}" srcId="{D5FDB388-7AD2-4BA1-BAA5-D457C6DA5FAA}" destId="{7D454D73-DF48-4D44-9BE7-95A6C73C9E3D}" srcOrd="0" destOrd="0" parTransId="{BADFB975-32C3-4D29-87EF-75EF49E3421F}" sibTransId="{E7CBA3AC-AE62-436B-9D4F-75A6B61ACFFF}"/>
    <dgm:cxn modelId="{C55FF74C-5A69-4AA7-A8A2-995F39C5F3EA}" srcId="{D5FDB388-7AD2-4BA1-BAA5-D457C6DA5FAA}" destId="{4CFA9CCF-5DFC-47D3-B527-796EF3C01136}" srcOrd="2" destOrd="0" parTransId="{C477ADD9-61B2-49F2-815F-7A5E1A794222}" sibTransId="{45A05C59-18BB-48B3-9C8F-3A90C46255D2}"/>
    <dgm:cxn modelId="{DDBA7270-7C87-43C1-9001-0115CFB25CB5}" type="presOf" srcId="{FDD65D7A-ED54-4ADA-ABEF-6C306DBA2644}" destId="{662B27A0-1B8E-4AB3-8D2A-4E63B0DF803B}" srcOrd="0" destOrd="0" presId="urn:microsoft.com/office/officeart/2008/layout/CircularPictureCallout"/>
    <dgm:cxn modelId="{F32A4953-EEBE-4901-81D5-15FCD88E2FCB}" type="presOf" srcId="{E7CBA3AC-AE62-436B-9D4F-75A6B61ACFFF}" destId="{35B4946D-E729-4E4E-A464-89BDE9A48BCB}" srcOrd="0" destOrd="0" presId="urn:microsoft.com/office/officeart/2008/layout/CircularPictureCallout"/>
    <dgm:cxn modelId="{8E555B59-0469-43FA-9DF1-FED16D11591A}" type="presOf" srcId="{7D454D73-DF48-4D44-9BE7-95A6C73C9E3D}" destId="{5CBFA5E4-FC74-422A-862F-4739019910D5}" srcOrd="0" destOrd="0" presId="urn:microsoft.com/office/officeart/2008/layout/CircularPictureCallout"/>
    <dgm:cxn modelId="{2A616290-1555-4BF3-BDAC-FB35C5D6F3AD}" type="presOf" srcId="{4CFA9CCF-5DFC-47D3-B527-796EF3C01136}" destId="{8167BCE7-B38D-4CB9-AD1C-DE99EC3793D7}" srcOrd="0" destOrd="0" presId="urn:microsoft.com/office/officeart/2008/layout/CircularPictureCallout"/>
    <dgm:cxn modelId="{2CC618A6-9260-446D-8D30-BE742C4A4474}" type="presOf" srcId="{D5FDB388-7AD2-4BA1-BAA5-D457C6DA5FAA}" destId="{F2B89D40-2DB6-40B0-A04A-73DB56724DB7}" srcOrd="0" destOrd="0" presId="urn:microsoft.com/office/officeart/2008/layout/CircularPictureCallout"/>
    <dgm:cxn modelId="{4B84DBAA-317D-4B03-BB66-658B187B8E87}" type="presOf" srcId="{45A05C59-18BB-48B3-9C8F-3A90C46255D2}" destId="{0BB4F639-A9DD-4274-978F-A0878BC84028}" srcOrd="0" destOrd="0" presId="urn:microsoft.com/office/officeart/2008/layout/CircularPictureCallout"/>
    <dgm:cxn modelId="{6EDEABD4-68F3-4F51-9BE1-8E76B597EBA7}" srcId="{D5FDB388-7AD2-4BA1-BAA5-D457C6DA5FAA}" destId="{F793D158-F503-4257-99B5-0C3F82BED217}" srcOrd="3" destOrd="0" parTransId="{3669CCD9-62FC-4BAA-9784-50493F4DDC0F}" sibTransId="{6BC55105-9683-43E4-BE56-08F9067DFB79}"/>
    <dgm:cxn modelId="{26FCE32A-2951-4673-A723-46050C574D20}" type="presParOf" srcId="{F2B89D40-2DB6-40B0-A04A-73DB56724DB7}" destId="{64FFE959-8494-4FBA-A071-A4D0C3C29853}" srcOrd="0" destOrd="0" presId="urn:microsoft.com/office/officeart/2008/layout/CircularPictureCallout"/>
    <dgm:cxn modelId="{F64562AC-BC3D-4DE8-A48C-0EEE151C8D4B}" type="presParOf" srcId="{64FFE959-8494-4FBA-A071-A4D0C3C29853}" destId="{6E5DB45B-7922-4664-8E15-0B0C6B104E9E}" srcOrd="0" destOrd="0" presId="urn:microsoft.com/office/officeart/2008/layout/CircularPictureCallout"/>
    <dgm:cxn modelId="{B6CDA43E-D363-40D9-B09C-E34B5C963794}" type="presParOf" srcId="{6E5DB45B-7922-4664-8E15-0B0C6B104E9E}" destId="{35B4946D-E729-4E4E-A464-89BDE9A48BCB}" srcOrd="0" destOrd="0" presId="urn:microsoft.com/office/officeart/2008/layout/CircularPictureCallout"/>
    <dgm:cxn modelId="{A8DFA9A2-B30F-460C-BC4B-A06E49202766}" type="presParOf" srcId="{64FFE959-8494-4FBA-A071-A4D0C3C29853}" destId="{5CBFA5E4-FC74-422A-862F-4739019910D5}" srcOrd="1" destOrd="0" presId="urn:microsoft.com/office/officeart/2008/layout/CircularPictureCallout"/>
    <dgm:cxn modelId="{43A14DC4-AF89-4162-AE92-959ABAB95132}" type="presParOf" srcId="{64FFE959-8494-4FBA-A071-A4D0C3C29853}" destId="{FCE89D80-08A2-4945-A295-E354C8C41EDB}" srcOrd="2" destOrd="0" presId="urn:microsoft.com/office/officeart/2008/layout/CircularPictureCallout"/>
    <dgm:cxn modelId="{A357970C-8081-4C56-BD40-4BE767061A78}" type="presParOf" srcId="{FCE89D80-08A2-4945-A295-E354C8C41EDB}" destId="{7F7172D9-4C6C-4366-B5EA-574E81B9CA71}" srcOrd="0" destOrd="0" presId="urn:microsoft.com/office/officeart/2008/layout/CircularPictureCallout"/>
    <dgm:cxn modelId="{4B7AE9B4-9C9E-42D6-9699-B440329F6EFF}" type="presParOf" srcId="{64FFE959-8494-4FBA-A071-A4D0C3C29853}" destId="{91148704-F723-498B-8C0C-0C702CD5882E}" srcOrd="3" destOrd="0" presId="urn:microsoft.com/office/officeart/2008/layout/CircularPictureCallout"/>
    <dgm:cxn modelId="{39581B2F-8A09-4814-ABF5-64C2F54B7169}" type="presParOf" srcId="{64FFE959-8494-4FBA-A071-A4D0C3C29853}" destId="{83CD2554-11DB-4674-87BF-37F0CE772FAD}" srcOrd="4" destOrd="0" presId="urn:microsoft.com/office/officeart/2008/layout/CircularPictureCallout"/>
    <dgm:cxn modelId="{48C7F268-D019-44F2-A181-DD0A14936544}" type="presParOf" srcId="{83CD2554-11DB-4674-87BF-37F0CE772FAD}" destId="{662B27A0-1B8E-4AB3-8D2A-4E63B0DF803B}" srcOrd="0" destOrd="0" presId="urn:microsoft.com/office/officeart/2008/layout/CircularPictureCallout"/>
    <dgm:cxn modelId="{436673C6-321A-4F7F-82D3-F663C9BCD181}" type="presParOf" srcId="{64FFE959-8494-4FBA-A071-A4D0C3C29853}" destId="{C080B96E-E07F-4544-A79C-D116A90F27B8}" srcOrd="5" destOrd="0" presId="urn:microsoft.com/office/officeart/2008/layout/CircularPictureCallout"/>
    <dgm:cxn modelId="{735B10D9-27D1-4E81-9ADC-583BAB91CD82}" type="presParOf" srcId="{C080B96E-E07F-4544-A79C-D116A90F27B8}" destId="{0BB4F639-A9DD-4274-978F-A0878BC84028}" srcOrd="0" destOrd="0" presId="urn:microsoft.com/office/officeart/2008/layout/CircularPictureCallout"/>
    <dgm:cxn modelId="{0041921E-994A-4AEE-99A8-05FBDD91091F}" type="presParOf" srcId="{64FFE959-8494-4FBA-A071-A4D0C3C29853}" destId="{9A5F9AFF-6869-4B71-A3F1-B80B921E5401}" srcOrd="6" destOrd="0" presId="urn:microsoft.com/office/officeart/2008/layout/CircularPictureCallout"/>
    <dgm:cxn modelId="{732FAC14-F3A2-45F3-B9CF-C8C97793385D}" type="presParOf" srcId="{64FFE959-8494-4FBA-A071-A4D0C3C29853}" destId="{6CB01F57-FBA5-4821-A6B7-5C7470790E5E}" srcOrd="7" destOrd="0" presId="urn:microsoft.com/office/officeart/2008/layout/CircularPictureCallout"/>
    <dgm:cxn modelId="{87C7D786-1720-439F-825B-8D27733759D3}" type="presParOf" srcId="{6CB01F57-FBA5-4821-A6B7-5C7470790E5E}" destId="{8167BCE7-B38D-4CB9-AD1C-DE99EC3793D7}" srcOrd="0" destOrd="0" presId="urn:microsoft.com/office/officeart/2008/layout/CircularPictureCallout"/>
    <dgm:cxn modelId="{8DC0635B-1024-469C-BDEE-FB7C36E2A3E1}" type="presParOf" srcId="{64FFE959-8494-4FBA-A071-A4D0C3C29853}" destId="{A6EA8120-5FAB-42E7-A1D0-50DDD8755DB1}" srcOrd="8" destOrd="0" presId="urn:microsoft.com/office/officeart/2008/layout/CircularPictureCallout"/>
    <dgm:cxn modelId="{05C754F9-B658-4B06-9977-3950D0F05B34}" type="presParOf" srcId="{A6EA8120-5FAB-42E7-A1D0-50DDD8755DB1}" destId="{0F71D495-87ED-4965-A77C-F892E8C36E07}" srcOrd="0" destOrd="0" presId="urn:microsoft.com/office/officeart/2008/layout/CircularPictureCallout"/>
    <dgm:cxn modelId="{4A5A50AB-F4B8-4E0D-BF2B-613395850C1E}" type="presParOf" srcId="{64FFE959-8494-4FBA-A071-A4D0C3C29853}" destId="{B0506DB8-403B-4D15-B94C-5350E3D70A7E}" srcOrd="9" destOrd="0" presId="urn:microsoft.com/office/officeart/2008/layout/CircularPictureCallout"/>
    <dgm:cxn modelId="{B53D2319-7C46-40E8-A043-6C0EE9685C3D}" type="presParOf" srcId="{64FFE959-8494-4FBA-A071-A4D0C3C29853}" destId="{7F5369C5-74FA-4F4D-8240-A026AA5076AF}" srcOrd="10" destOrd="0" presId="urn:microsoft.com/office/officeart/2008/layout/CircularPictureCallout"/>
    <dgm:cxn modelId="{F85323F9-542F-4502-A0F2-C37431836924}" type="presParOf" srcId="{7F5369C5-74FA-4F4D-8240-A026AA5076AF}" destId="{D2FF1851-94BA-4586-8687-93E2EAF5D3CE}"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6DB8-403B-4D15-B94C-5350E3D70A7E}">
      <dsp:nvSpPr>
        <dsp:cNvPr id="0" name=""/>
        <dsp:cNvSpPr/>
      </dsp:nvSpPr>
      <dsp:spPr>
        <a:xfrm>
          <a:off x="2331967" y="3961382"/>
          <a:ext cx="4679091"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5F9AFF-6869-4B71-A3F1-B80B921E5401}">
      <dsp:nvSpPr>
        <dsp:cNvPr id="0" name=""/>
        <dsp:cNvSpPr/>
      </dsp:nvSpPr>
      <dsp:spPr>
        <a:xfrm>
          <a:off x="2331967" y="2330225"/>
          <a:ext cx="4007987"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48704-F723-498B-8C0C-0C702CD5882E}">
      <dsp:nvSpPr>
        <dsp:cNvPr id="0" name=""/>
        <dsp:cNvSpPr/>
      </dsp:nvSpPr>
      <dsp:spPr>
        <a:xfrm>
          <a:off x="2331967" y="699067"/>
          <a:ext cx="4679091"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B4946D-E729-4E4E-A464-89BDE9A48BCB}">
      <dsp:nvSpPr>
        <dsp:cNvPr id="0" name=""/>
        <dsp:cNvSpPr/>
      </dsp:nvSpPr>
      <dsp:spPr>
        <a:xfrm>
          <a:off x="1742" y="0"/>
          <a:ext cx="4660450" cy="4660450"/>
        </a:xfrm>
        <a:prstGeom prst="ellipse">
          <a:avLst/>
        </a:prstGeom>
        <a:solidFill>
          <a:srgbClr val="1669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BFA5E4-FC74-422A-862F-4739019910D5}">
      <dsp:nvSpPr>
        <dsp:cNvPr id="0" name=""/>
        <dsp:cNvSpPr/>
      </dsp:nvSpPr>
      <dsp:spPr>
        <a:xfrm>
          <a:off x="840623" y="2474698"/>
          <a:ext cx="2982688" cy="153794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2889250">
            <a:lnSpc>
              <a:spcPct val="90000"/>
            </a:lnSpc>
            <a:spcBef>
              <a:spcPct val="0"/>
            </a:spcBef>
            <a:spcAft>
              <a:spcPct val="35000"/>
            </a:spcAft>
            <a:buNone/>
          </a:pPr>
          <a:endParaRPr lang="en-GB" sz="6500" kern="1200" dirty="0"/>
        </a:p>
      </dsp:txBody>
      <dsp:txXfrm>
        <a:off x="840623" y="2474698"/>
        <a:ext cx="2982688" cy="1537948"/>
      </dsp:txXfrm>
    </dsp:sp>
    <dsp:sp modelId="{7F7172D9-4C6C-4366-B5EA-574E81B9CA71}">
      <dsp:nvSpPr>
        <dsp:cNvPr id="0" name=""/>
        <dsp:cNvSpPr/>
      </dsp:nvSpPr>
      <dsp:spPr>
        <a:xfrm>
          <a:off x="6311991" y="0"/>
          <a:ext cx="1398135" cy="1398135"/>
        </a:xfrm>
        <a:prstGeom prst="ellipse">
          <a:avLst/>
        </a:prstGeom>
        <a:solidFill>
          <a:srgbClr val="29A0A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2B27A0-1B8E-4AB3-8D2A-4E63B0DF803B}">
      <dsp:nvSpPr>
        <dsp:cNvPr id="0" name=""/>
        <dsp:cNvSpPr/>
      </dsp:nvSpPr>
      <dsp:spPr>
        <a:xfrm>
          <a:off x="7710126" y="0"/>
          <a:ext cx="3421387" cy="139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Interventions to encourage West Yorkshire Businesses to export</a:t>
          </a:r>
          <a:r>
            <a:rPr lang="en-GB" sz="1400" b="1" kern="1200" dirty="0">
              <a:latin typeface="Arial" panose="020B0604020202020204" pitchFamily="34" charset="0"/>
              <a:cs typeface="Arial" panose="020B0604020202020204" pitchFamily="34" charset="0"/>
            </a:rPr>
            <a:t> </a:t>
          </a:r>
        </a:p>
      </dsp:txBody>
      <dsp:txXfrm>
        <a:off x="7710126" y="0"/>
        <a:ext cx="3421387" cy="1398135"/>
      </dsp:txXfrm>
    </dsp:sp>
    <dsp:sp modelId="{0BB4F639-A9DD-4274-978F-A0878BC84028}">
      <dsp:nvSpPr>
        <dsp:cNvPr id="0" name=""/>
        <dsp:cNvSpPr/>
      </dsp:nvSpPr>
      <dsp:spPr>
        <a:xfrm>
          <a:off x="5640886" y="1631157"/>
          <a:ext cx="1398135" cy="1398135"/>
        </a:xfrm>
        <a:prstGeom prst="ellipse">
          <a:avLst/>
        </a:prstGeom>
        <a:solidFill>
          <a:srgbClr val="D0F2F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67BCE7-B38D-4CB9-AD1C-DE99EC3793D7}">
      <dsp:nvSpPr>
        <dsp:cNvPr id="0" name=""/>
        <dsp:cNvSpPr/>
      </dsp:nvSpPr>
      <dsp:spPr>
        <a:xfrm>
          <a:off x="7238586" y="3261844"/>
          <a:ext cx="3894669" cy="139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Innovation for Business Resilience and Growth</a:t>
          </a:r>
        </a:p>
      </dsp:txBody>
      <dsp:txXfrm>
        <a:off x="7238586" y="3261844"/>
        <a:ext cx="3894669" cy="1398135"/>
      </dsp:txXfrm>
    </dsp:sp>
    <dsp:sp modelId="{0F71D495-87ED-4965-A77C-F892E8C36E07}">
      <dsp:nvSpPr>
        <dsp:cNvPr id="0" name=""/>
        <dsp:cNvSpPr/>
      </dsp:nvSpPr>
      <dsp:spPr>
        <a:xfrm>
          <a:off x="5766579" y="3261839"/>
          <a:ext cx="1398135" cy="1398135"/>
        </a:xfrm>
        <a:prstGeom prst="ellipse">
          <a:avLst/>
        </a:prstGeom>
        <a:solidFill>
          <a:srgbClr val="29A0A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1851-94BA-4586-8687-93E2EAF5D3CE}">
      <dsp:nvSpPr>
        <dsp:cNvPr id="0" name=""/>
        <dsp:cNvSpPr/>
      </dsp:nvSpPr>
      <dsp:spPr>
        <a:xfrm>
          <a:off x="7247537" y="1654473"/>
          <a:ext cx="3421368" cy="139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45720" bIns="0" numCol="1" spcCol="1270" anchor="ctr" anchorCtr="0">
          <a:noAutofit/>
        </a:bodyPr>
        <a:lstStyle/>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Alternative Business Models pilot</a:t>
          </a:r>
          <a:endParaRPr lang="en-GB" sz="1050" b="1" i="1" kern="1200" dirty="0">
            <a:latin typeface="Arial" panose="020B0604020202020204" pitchFamily="34" charset="0"/>
            <a:cs typeface="Arial" panose="020B0604020202020204" pitchFamily="34" charset="0"/>
          </a:endParaRPr>
        </a:p>
      </dsp:txBody>
      <dsp:txXfrm>
        <a:off x="7247537" y="1654473"/>
        <a:ext cx="3421368" cy="1398135"/>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4CAFB13-53BE-4B6F-BCBB-03E0CC23DE01}" type="datetimeFigureOut">
              <a:rPr lang="en-GB" smtClean="0"/>
              <a:t>19/04/2023</a:t>
            </a:fld>
            <a:endParaRPr lang="en-GB" dirty="0"/>
          </a:p>
        </p:txBody>
      </p:sp>
      <p:sp>
        <p:nvSpPr>
          <p:cNvPr id="4" name="Footer Placeholder 3"/>
          <p:cNvSpPr>
            <a:spLocks noGrp="1"/>
          </p:cNvSpPr>
          <p:nvPr>
            <p:ph type="ftr" sz="quarter" idx="2"/>
          </p:nvPr>
        </p:nvSpPr>
        <p:spPr>
          <a:xfrm>
            <a:off x="0" y="9428591"/>
            <a:ext cx="2889938"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428591"/>
            <a:ext cx="2889938" cy="498055"/>
          </a:xfrm>
          <a:prstGeom prst="rect">
            <a:avLst/>
          </a:prstGeom>
        </p:spPr>
        <p:txBody>
          <a:bodyPr vert="horz" lIns="91440" tIns="45720" rIns="91440" bIns="45720" rtlCol="0" anchor="b"/>
          <a:lstStyle>
            <a:lvl1pPr algn="r">
              <a:defRPr sz="1200"/>
            </a:lvl1pPr>
          </a:lstStyle>
          <a:p>
            <a:fld id="{6433340D-A095-47BC-BACE-0FF071647A7D}" type="slidenum">
              <a:rPr lang="en-GB" smtClean="0"/>
              <a:t>‹#›</a:t>
            </a:fld>
            <a:endParaRPr lang="en-GB" dirty="0"/>
          </a:p>
        </p:txBody>
      </p:sp>
    </p:spTree>
    <p:extLst>
      <p:ext uri="{BB962C8B-B14F-4D97-AF65-F5344CB8AC3E}">
        <p14:creationId xmlns:p14="http://schemas.microsoft.com/office/powerpoint/2010/main" val="1861362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4CBA3D73-2AE4-4EDB-80E1-B555BD22B5EB}" type="datetimeFigureOut">
              <a:rPr lang="en-GB" smtClean="0"/>
              <a:t>19/04/2023</a:t>
            </a:fld>
            <a:endParaRPr lang="en-GB" dirty="0"/>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77201"/>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91"/>
            <a:ext cx="2889938"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91"/>
            <a:ext cx="2889938" cy="498055"/>
          </a:xfrm>
          <a:prstGeom prst="rect">
            <a:avLst/>
          </a:prstGeom>
        </p:spPr>
        <p:txBody>
          <a:bodyPr vert="horz" lIns="91440" tIns="45720" rIns="91440" bIns="45720" rtlCol="0" anchor="b"/>
          <a:lstStyle>
            <a:lvl1pPr algn="r">
              <a:defRPr sz="1200"/>
            </a:lvl1pPr>
          </a:lstStyle>
          <a:p>
            <a:fld id="{D360571A-762D-4650-8F13-58E8CC71462F}" type="slidenum">
              <a:rPr lang="en-GB" smtClean="0"/>
              <a:t>‹#›</a:t>
            </a:fld>
            <a:endParaRPr lang="en-GB" dirty="0"/>
          </a:p>
        </p:txBody>
      </p:sp>
    </p:spTree>
    <p:extLst>
      <p:ext uri="{BB962C8B-B14F-4D97-AF65-F5344CB8AC3E}">
        <p14:creationId xmlns:p14="http://schemas.microsoft.com/office/powerpoint/2010/main" val="231729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0571A-762D-4650-8F13-58E8CC71462F}" type="slidenum">
              <a:rPr lang="en-GB" smtClean="0"/>
              <a:t>1</a:t>
            </a:fld>
            <a:endParaRPr lang="en-GB" dirty="0"/>
          </a:p>
        </p:txBody>
      </p:sp>
    </p:spTree>
    <p:extLst>
      <p:ext uri="{BB962C8B-B14F-4D97-AF65-F5344CB8AC3E}">
        <p14:creationId xmlns:p14="http://schemas.microsoft.com/office/powerpoint/2010/main" val="39695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10</a:t>
            </a:fld>
            <a:endParaRPr lang="en-GB" dirty="0"/>
          </a:p>
        </p:txBody>
      </p:sp>
    </p:spTree>
    <p:extLst>
      <p:ext uri="{BB962C8B-B14F-4D97-AF65-F5344CB8AC3E}">
        <p14:creationId xmlns:p14="http://schemas.microsoft.com/office/powerpoint/2010/main" val="3960710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11</a:t>
            </a:fld>
            <a:endParaRPr lang="en-GB" dirty="0"/>
          </a:p>
        </p:txBody>
      </p:sp>
    </p:spTree>
    <p:extLst>
      <p:ext uri="{BB962C8B-B14F-4D97-AF65-F5344CB8AC3E}">
        <p14:creationId xmlns:p14="http://schemas.microsoft.com/office/powerpoint/2010/main" val="2906923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12</a:t>
            </a:fld>
            <a:endParaRPr lang="en-GB" dirty="0"/>
          </a:p>
        </p:txBody>
      </p:sp>
    </p:spTree>
    <p:extLst>
      <p:ext uri="{BB962C8B-B14F-4D97-AF65-F5344CB8AC3E}">
        <p14:creationId xmlns:p14="http://schemas.microsoft.com/office/powerpoint/2010/main" val="457102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13</a:t>
            </a:fld>
            <a:endParaRPr lang="en-GB" dirty="0"/>
          </a:p>
        </p:txBody>
      </p:sp>
    </p:spTree>
    <p:extLst>
      <p:ext uri="{BB962C8B-B14F-4D97-AF65-F5344CB8AC3E}">
        <p14:creationId xmlns:p14="http://schemas.microsoft.com/office/powerpoint/2010/main" val="1652857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14</a:t>
            </a:fld>
            <a:endParaRPr lang="en-GB" dirty="0"/>
          </a:p>
        </p:txBody>
      </p:sp>
    </p:spTree>
    <p:extLst>
      <p:ext uri="{BB962C8B-B14F-4D97-AF65-F5344CB8AC3E}">
        <p14:creationId xmlns:p14="http://schemas.microsoft.com/office/powerpoint/2010/main" val="149872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15</a:t>
            </a:fld>
            <a:endParaRPr lang="en-GB" dirty="0"/>
          </a:p>
        </p:txBody>
      </p:sp>
    </p:spTree>
    <p:extLst>
      <p:ext uri="{BB962C8B-B14F-4D97-AF65-F5344CB8AC3E}">
        <p14:creationId xmlns:p14="http://schemas.microsoft.com/office/powerpoint/2010/main" val="3302877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16</a:t>
            </a:fld>
            <a:endParaRPr lang="en-GB" dirty="0"/>
          </a:p>
        </p:txBody>
      </p:sp>
    </p:spTree>
    <p:extLst>
      <p:ext uri="{BB962C8B-B14F-4D97-AF65-F5344CB8AC3E}">
        <p14:creationId xmlns:p14="http://schemas.microsoft.com/office/powerpoint/2010/main" val="3820204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17</a:t>
            </a:fld>
            <a:endParaRPr lang="en-GB" dirty="0"/>
          </a:p>
        </p:txBody>
      </p:sp>
    </p:spTree>
    <p:extLst>
      <p:ext uri="{BB962C8B-B14F-4D97-AF65-F5344CB8AC3E}">
        <p14:creationId xmlns:p14="http://schemas.microsoft.com/office/powerpoint/2010/main" val="17725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18</a:t>
            </a:fld>
            <a:endParaRPr lang="en-GB" dirty="0"/>
          </a:p>
        </p:txBody>
      </p:sp>
    </p:spTree>
    <p:extLst>
      <p:ext uri="{BB962C8B-B14F-4D97-AF65-F5344CB8AC3E}">
        <p14:creationId xmlns:p14="http://schemas.microsoft.com/office/powerpoint/2010/main" val="3716691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19</a:t>
            </a:fld>
            <a:endParaRPr lang="en-GB" dirty="0"/>
          </a:p>
        </p:txBody>
      </p:sp>
    </p:spTree>
    <p:extLst>
      <p:ext uri="{BB962C8B-B14F-4D97-AF65-F5344CB8AC3E}">
        <p14:creationId xmlns:p14="http://schemas.microsoft.com/office/powerpoint/2010/main" val="4254964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a:t>
            </a:fld>
            <a:endParaRPr lang="en-GB" dirty="0"/>
          </a:p>
        </p:txBody>
      </p:sp>
    </p:spTree>
    <p:extLst>
      <p:ext uri="{BB962C8B-B14F-4D97-AF65-F5344CB8AC3E}">
        <p14:creationId xmlns:p14="http://schemas.microsoft.com/office/powerpoint/2010/main" val="565157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20</a:t>
            </a:fld>
            <a:endParaRPr lang="en-GB" dirty="0"/>
          </a:p>
        </p:txBody>
      </p:sp>
    </p:spTree>
    <p:extLst>
      <p:ext uri="{BB962C8B-B14F-4D97-AF65-F5344CB8AC3E}">
        <p14:creationId xmlns:p14="http://schemas.microsoft.com/office/powerpoint/2010/main" val="1541849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21</a:t>
            </a:fld>
            <a:endParaRPr lang="en-GB" dirty="0"/>
          </a:p>
        </p:txBody>
      </p:sp>
    </p:spTree>
    <p:extLst>
      <p:ext uri="{BB962C8B-B14F-4D97-AF65-F5344CB8AC3E}">
        <p14:creationId xmlns:p14="http://schemas.microsoft.com/office/powerpoint/2010/main" val="987689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22</a:t>
            </a:fld>
            <a:endParaRPr lang="en-GB" dirty="0"/>
          </a:p>
        </p:txBody>
      </p:sp>
    </p:spTree>
    <p:extLst>
      <p:ext uri="{BB962C8B-B14F-4D97-AF65-F5344CB8AC3E}">
        <p14:creationId xmlns:p14="http://schemas.microsoft.com/office/powerpoint/2010/main" val="3936393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23</a:t>
            </a:fld>
            <a:endParaRPr lang="en-GB"/>
          </a:p>
        </p:txBody>
      </p:sp>
    </p:spTree>
    <p:extLst>
      <p:ext uri="{BB962C8B-B14F-4D97-AF65-F5344CB8AC3E}">
        <p14:creationId xmlns:p14="http://schemas.microsoft.com/office/powerpoint/2010/main" val="3180380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24</a:t>
            </a:fld>
            <a:endParaRPr lang="en-GB" dirty="0"/>
          </a:p>
        </p:txBody>
      </p:sp>
    </p:spTree>
    <p:extLst>
      <p:ext uri="{BB962C8B-B14F-4D97-AF65-F5344CB8AC3E}">
        <p14:creationId xmlns:p14="http://schemas.microsoft.com/office/powerpoint/2010/main" val="2435465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25</a:t>
            </a:fld>
            <a:endParaRPr lang="en-GB" dirty="0"/>
          </a:p>
        </p:txBody>
      </p:sp>
    </p:spTree>
    <p:extLst>
      <p:ext uri="{BB962C8B-B14F-4D97-AF65-F5344CB8AC3E}">
        <p14:creationId xmlns:p14="http://schemas.microsoft.com/office/powerpoint/2010/main" val="2312991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26</a:t>
            </a:fld>
            <a:endParaRPr lang="en-GB" dirty="0"/>
          </a:p>
        </p:txBody>
      </p:sp>
    </p:spTree>
    <p:extLst>
      <p:ext uri="{BB962C8B-B14F-4D97-AF65-F5344CB8AC3E}">
        <p14:creationId xmlns:p14="http://schemas.microsoft.com/office/powerpoint/2010/main" val="3204761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27</a:t>
            </a:fld>
            <a:endParaRPr lang="en-GB" dirty="0"/>
          </a:p>
        </p:txBody>
      </p:sp>
    </p:spTree>
    <p:extLst>
      <p:ext uri="{BB962C8B-B14F-4D97-AF65-F5344CB8AC3E}">
        <p14:creationId xmlns:p14="http://schemas.microsoft.com/office/powerpoint/2010/main" val="641293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28</a:t>
            </a:fld>
            <a:endParaRPr lang="en-GB" dirty="0"/>
          </a:p>
        </p:txBody>
      </p:sp>
    </p:spTree>
    <p:extLst>
      <p:ext uri="{BB962C8B-B14F-4D97-AF65-F5344CB8AC3E}">
        <p14:creationId xmlns:p14="http://schemas.microsoft.com/office/powerpoint/2010/main" val="2475560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29</a:t>
            </a:fld>
            <a:endParaRPr lang="en-GB" dirty="0"/>
          </a:p>
        </p:txBody>
      </p:sp>
    </p:spTree>
    <p:extLst>
      <p:ext uri="{BB962C8B-B14F-4D97-AF65-F5344CB8AC3E}">
        <p14:creationId xmlns:p14="http://schemas.microsoft.com/office/powerpoint/2010/main" val="346641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a:t>
            </a:fld>
            <a:endParaRPr lang="en-GB" dirty="0"/>
          </a:p>
        </p:txBody>
      </p:sp>
    </p:spTree>
    <p:extLst>
      <p:ext uri="{BB962C8B-B14F-4D97-AF65-F5344CB8AC3E}">
        <p14:creationId xmlns:p14="http://schemas.microsoft.com/office/powerpoint/2010/main" val="41192093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30</a:t>
            </a:fld>
            <a:endParaRPr lang="en-GB" dirty="0"/>
          </a:p>
        </p:txBody>
      </p:sp>
    </p:spTree>
    <p:extLst>
      <p:ext uri="{BB962C8B-B14F-4D97-AF65-F5344CB8AC3E}">
        <p14:creationId xmlns:p14="http://schemas.microsoft.com/office/powerpoint/2010/main" val="17595517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31</a:t>
            </a:fld>
            <a:endParaRPr lang="en-GB" dirty="0"/>
          </a:p>
        </p:txBody>
      </p:sp>
    </p:spTree>
    <p:extLst>
      <p:ext uri="{BB962C8B-B14F-4D97-AF65-F5344CB8AC3E}">
        <p14:creationId xmlns:p14="http://schemas.microsoft.com/office/powerpoint/2010/main" val="3310193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32</a:t>
            </a:fld>
            <a:endParaRPr lang="en-GB" dirty="0"/>
          </a:p>
        </p:txBody>
      </p:sp>
    </p:spTree>
    <p:extLst>
      <p:ext uri="{BB962C8B-B14F-4D97-AF65-F5344CB8AC3E}">
        <p14:creationId xmlns:p14="http://schemas.microsoft.com/office/powerpoint/2010/main" val="39748881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33</a:t>
            </a:fld>
            <a:endParaRPr lang="en-GB" dirty="0"/>
          </a:p>
        </p:txBody>
      </p:sp>
    </p:spTree>
    <p:extLst>
      <p:ext uri="{BB962C8B-B14F-4D97-AF65-F5344CB8AC3E}">
        <p14:creationId xmlns:p14="http://schemas.microsoft.com/office/powerpoint/2010/main" val="12601612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34</a:t>
            </a:fld>
            <a:endParaRPr lang="en-GB" dirty="0"/>
          </a:p>
        </p:txBody>
      </p:sp>
    </p:spTree>
    <p:extLst>
      <p:ext uri="{BB962C8B-B14F-4D97-AF65-F5344CB8AC3E}">
        <p14:creationId xmlns:p14="http://schemas.microsoft.com/office/powerpoint/2010/main" val="9220168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35</a:t>
            </a:fld>
            <a:endParaRPr lang="en-GB" dirty="0"/>
          </a:p>
        </p:txBody>
      </p:sp>
    </p:spTree>
    <p:extLst>
      <p:ext uri="{BB962C8B-B14F-4D97-AF65-F5344CB8AC3E}">
        <p14:creationId xmlns:p14="http://schemas.microsoft.com/office/powerpoint/2010/main" val="22736867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36</a:t>
            </a:fld>
            <a:endParaRPr lang="en-GB" dirty="0"/>
          </a:p>
        </p:txBody>
      </p:sp>
    </p:spTree>
    <p:extLst>
      <p:ext uri="{BB962C8B-B14F-4D97-AF65-F5344CB8AC3E}">
        <p14:creationId xmlns:p14="http://schemas.microsoft.com/office/powerpoint/2010/main" val="8640903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37</a:t>
            </a:fld>
            <a:endParaRPr lang="en-GB" dirty="0"/>
          </a:p>
        </p:txBody>
      </p:sp>
    </p:spTree>
    <p:extLst>
      <p:ext uri="{BB962C8B-B14F-4D97-AF65-F5344CB8AC3E}">
        <p14:creationId xmlns:p14="http://schemas.microsoft.com/office/powerpoint/2010/main" val="25768908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38</a:t>
            </a:fld>
            <a:endParaRPr lang="en-GB" dirty="0"/>
          </a:p>
        </p:txBody>
      </p:sp>
    </p:spTree>
    <p:extLst>
      <p:ext uri="{BB962C8B-B14F-4D97-AF65-F5344CB8AC3E}">
        <p14:creationId xmlns:p14="http://schemas.microsoft.com/office/powerpoint/2010/main" val="40084524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39</a:t>
            </a:fld>
            <a:endParaRPr lang="en-GB" dirty="0"/>
          </a:p>
        </p:txBody>
      </p:sp>
    </p:spTree>
    <p:extLst>
      <p:ext uri="{BB962C8B-B14F-4D97-AF65-F5344CB8AC3E}">
        <p14:creationId xmlns:p14="http://schemas.microsoft.com/office/powerpoint/2010/main" val="1826249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100 areas - </a:t>
            </a:r>
            <a:r>
              <a:rPr lang="en-GB" sz="1800" dirty="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dirty="0">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4</a:t>
            </a:fld>
            <a:endParaRPr lang="en-GB" dirty="0"/>
          </a:p>
        </p:txBody>
      </p:sp>
    </p:spTree>
    <p:extLst>
      <p:ext uri="{BB962C8B-B14F-4D97-AF65-F5344CB8AC3E}">
        <p14:creationId xmlns:p14="http://schemas.microsoft.com/office/powerpoint/2010/main" val="21534651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40</a:t>
            </a:fld>
            <a:endParaRPr lang="en-GB" dirty="0"/>
          </a:p>
        </p:txBody>
      </p:sp>
    </p:spTree>
    <p:extLst>
      <p:ext uri="{BB962C8B-B14F-4D97-AF65-F5344CB8AC3E}">
        <p14:creationId xmlns:p14="http://schemas.microsoft.com/office/powerpoint/2010/main" val="15973383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41</a:t>
            </a:fld>
            <a:endParaRPr lang="en-GB" dirty="0"/>
          </a:p>
        </p:txBody>
      </p:sp>
    </p:spTree>
    <p:extLst>
      <p:ext uri="{BB962C8B-B14F-4D97-AF65-F5344CB8AC3E}">
        <p14:creationId xmlns:p14="http://schemas.microsoft.com/office/powerpoint/2010/main" val="29410895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D360571A-762D-4650-8F13-58E8CC71462F}" type="slidenum">
              <a:rPr lang="en-GB" smtClean="0"/>
              <a:t>42</a:t>
            </a:fld>
            <a:endParaRPr lang="en-GB" dirty="0"/>
          </a:p>
        </p:txBody>
      </p:sp>
    </p:spTree>
    <p:extLst>
      <p:ext uri="{BB962C8B-B14F-4D97-AF65-F5344CB8AC3E}">
        <p14:creationId xmlns:p14="http://schemas.microsoft.com/office/powerpoint/2010/main" val="3157013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5</a:t>
            </a:fld>
            <a:endParaRPr lang="en-GB" dirty="0"/>
          </a:p>
        </p:txBody>
      </p:sp>
    </p:spTree>
    <p:extLst>
      <p:ext uri="{BB962C8B-B14F-4D97-AF65-F5344CB8AC3E}">
        <p14:creationId xmlns:p14="http://schemas.microsoft.com/office/powerpoint/2010/main" val="722177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6</a:t>
            </a:fld>
            <a:endParaRPr lang="en-GB"/>
          </a:p>
        </p:txBody>
      </p:sp>
    </p:spTree>
    <p:extLst>
      <p:ext uri="{BB962C8B-B14F-4D97-AF65-F5344CB8AC3E}">
        <p14:creationId xmlns:p14="http://schemas.microsoft.com/office/powerpoint/2010/main" val="1950689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7</a:t>
            </a:fld>
            <a:endParaRPr lang="en-GB"/>
          </a:p>
        </p:txBody>
      </p:sp>
    </p:spTree>
    <p:extLst>
      <p:ext uri="{BB962C8B-B14F-4D97-AF65-F5344CB8AC3E}">
        <p14:creationId xmlns:p14="http://schemas.microsoft.com/office/powerpoint/2010/main" val="1402073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360571A-762D-4650-8F13-58E8CC71462F}" type="slidenum">
              <a:rPr lang="en-GB" smtClean="0"/>
              <a:t>8</a:t>
            </a:fld>
            <a:endParaRPr lang="en-GB"/>
          </a:p>
        </p:txBody>
      </p:sp>
    </p:spTree>
    <p:extLst>
      <p:ext uri="{BB962C8B-B14F-4D97-AF65-F5344CB8AC3E}">
        <p14:creationId xmlns:p14="http://schemas.microsoft.com/office/powerpoint/2010/main" val="1932440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9</a:t>
            </a:fld>
            <a:endParaRPr lang="en-GB" dirty="0"/>
          </a:p>
        </p:txBody>
      </p:sp>
    </p:spTree>
    <p:extLst>
      <p:ext uri="{BB962C8B-B14F-4D97-AF65-F5344CB8AC3E}">
        <p14:creationId xmlns:p14="http://schemas.microsoft.com/office/powerpoint/2010/main" val="16413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63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2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 and Image slide">
    <p:spTree>
      <p:nvGrpSpPr>
        <p:cNvPr id="1" name=""/>
        <p:cNvGrpSpPr/>
        <p:nvPr/>
      </p:nvGrpSpPr>
      <p:grpSpPr>
        <a:xfrm>
          <a:off x="0" y="0"/>
          <a:ext cx="0" cy="0"/>
          <a:chOff x="0" y="0"/>
          <a:chExt cx="0" cy="0"/>
        </a:xfrm>
      </p:grpSpPr>
      <p:cxnSp>
        <p:nvCxnSpPr>
          <p:cNvPr id="2" name="Straight Connector 1"/>
          <p:cNvCxnSpPr/>
          <p:nvPr userDrawn="1"/>
        </p:nvCxnSpPr>
        <p:spPr>
          <a:xfrm>
            <a:off x="619019" y="1181523"/>
            <a:ext cx="10920851" cy="0"/>
          </a:xfrm>
          <a:prstGeom prst="line">
            <a:avLst/>
          </a:prstGeom>
          <a:ln w="57150">
            <a:solidFill>
              <a:srgbClr val="009A91"/>
            </a:solidFill>
          </a:ln>
          <a:effectLst/>
        </p:spPr>
        <p:style>
          <a:lnRef idx="2">
            <a:schemeClr val="accent1"/>
          </a:lnRef>
          <a:fillRef idx="0">
            <a:schemeClr val="accent1"/>
          </a:fillRef>
          <a:effectRef idx="1">
            <a:schemeClr val="accent1"/>
          </a:effectRef>
          <a:fontRef idx="minor">
            <a:schemeClr val="tx1"/>
          </a:fontRef>
        </p:style>
      </p:cxnSp>
      <p:sp>
        <p:nvSpPr>
          <p:cNvPr id="7" name="Title 6"/>
          <p:cNvSpPr>
            <a:spLocks noGrp="1"/>
          </p:cNvSpPr>
          <p:nvPr>
            <p:ph type="title" hasCustomPrompt="1"/>
          </p:nvPr>
        </p:nvSpPr>
        <p:spPr>
          <a:xfrm>
            <a:off x="609600" y="274638"/>
            <a:ext cx="10972800" cy="738236"/>
          </a:xfrm>
        </p:spPr>
        <p:txBody>
          <a:bodyPr>
            <a:normAutofit/>
          </a:bodyPr>
          <a:lstStyle>
            <a:lvl1pPr algn="l">
              <a:defRPr sz="2800" b="1" u="none">
                <a:latin typeface="Arial" panose="020B0604020202020204" pitchFamily="34" charset="0"/>
                <a:cs typeface="Arial" panose="020B0604020202020204" pitchFamily="34" charset="0"/>
              </a:defRPr>
            </a:lvl1pPr>
          </a:lstStyle>
          <a:p>
            <a:r>
              <a:rPr lang="en-US"/>
              <a:t>Text - Image slide</a:t>
            </a:r>
            <a:endParaRPr lang="en-GB"/>
          </a:p>
        </p:txBody>
      </p:sp>
      <p:sp>
        <p:nvSpPr>
          <p:cNvPr id="4" name="Picture Placeholder 3"/>
          <p:cNvSpPr>
            <a:spLocks noGrp="1"/>
          </p:cNvSpPr>
          <p:nvPr>
            <p:ph type="pic" sz="quarter" idx="11"/>
          </p:nvPr>
        </p:nvSpPr>
        <p:spPr>
          <a:xfrm>
            <a:off x="5949950" y="1544638"/>
            <a:ext cx="5535613" cy="3983037"/>
          </a:xfrm>
        </p:spPr>
        <p:txBody>
          <a:bodyPr/>
          <a:lstStyle/>
          <a:p>
            <a:endParaRPr lang="en-GB"/>
          </a:p>
        </p:txBody>
      </p:sp>
      <p:sp>
        <p:nvSpPr>
          <p:cNvPr id="8" name="Text Placeholder 7"/>
          <p:cNvSpPr>
            <a:spLocks noGrp="1"/>
          </p:cNvSpPr>
          <p:nvPr>
            <p:ph type="body" sz="quarter" idx="12"/>
          </p:nvPr>
        </p:nvSpPr>
        <p:spPr>
          <a:xfrm>
            <a:off x="609600" y="1544638"/>
            <a:ext cx="4932363" cy="4033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52585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597" y="254000"/>
            <a:ext cx="8688000" cy="1460500"/>
          </a:xfrm>
        </p:spPr>
        <p:txBody>
          <a:bodyPr/>
          <a:lstStyle>
            <a:lvl1pPr>
              <a:defRPr sz="3200"/>
            </a:lvl1pPr>
          </a:lstStyle>
          <a:p>
            <a:r>
              <a:rPr lang="en-GB"/>
              <a:t>Click to edit Master title style</a:t>
            </a:r>
            <a:endParaRPr lang="en-US"/>
          </a:p>
        </p:txBody>
      </p:sp>
      <p:sp>
        <p:nvSpPr>
          <p:cNvPr id="3" name="Subtitle 2"/>
          <p:cNvSpPr>
            <a:spLocks noGrp="1"/>
          </p:cNvSpPr>
          <p:nvPr>
            <p:ph type="subTitle" idx="1"/>
          </p:nvPr>
        </p:nvSpPr>
        <p:spPr>
          <a:xfrm>
            <a:off x="609600" y="2286000"/>
            <a:ext cx="6942667" cy="2667000"/>
          </a:xfrm>
        </p:spPr>
        <p:txBody>
          <a:bodyPr/>
          <a:lstStyle>
            <a:lvl1pPr marL="0" indent="0" algn="l">
              <a:buNone/>
              <a:defRPr>
                <a:solidFill>
                  <a:srgbClr val="D4121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423288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933" y="1058332"/>
            <a:ext cx="11582400" cy="4792135"/>
          </a:xfrm>
          <a:prstGeom prst="rect">
            <a:avLst/>
          </a:prstGeom>
        </p:spPr>
        <p:txBody>
          <a:bodyPr/>
          <a:lstStyle>
            <a:lvl1pPr marL="342900" indent="-342900" algn="l">
              <a:buFont typeface="Arial"/>
              <a:buChar char="•"/>
              <a:defRPr sz="2400" b="0" i="0">
                <a:solidFill>
                  <a:srgbClr val="212952"/>
                </a:solidFill>
                <a:latin typeface="Verdana"/>
                <a:cs typeface="Verdana"/>
              </a:defRPr>
            </a:lvl1pPr>
            <a:lvl2pPr marL="741600" indent="-284400" algn="l">
              <a:buFont typeface="Lucida Grande"/>
              <a:buChar char="-"/>
              <a:defRPr sz="2000">
                <a:solidFill>
                  <a:srgbClr val="212952"/>
                </a:solidFill>
                <a:latin typeface="Verdana"/>
              </a:defRPr>
            </a:lvl2pPr>
            <a:lvl3pPr marL="1144800" indent="-230400" algn="l">
              <a:buFont typeface="Arial"/>
              <a:buChar char="•"/>
              <a:defRPr sz="1800">
                <a:solidFill>
                  <a:srgbClr val="212952"/>
                </a:solidFill>
                <a:latin typeface="Verdana"/>
              </a:defRPr>
            </a:lvl3pPr>
            <a:lvl4pPr marL="1548000" indent="-230400" algn="l">
              <a:buFont typeface="Lucida Grande"/>
              <a:buChar char="-"/>
              <a:defRPr sz="1600">
                <a:solidFill>
                  <a:srgbClr val="212952"/>
                </a:solidFill>
                <a:latin typeface="Verdana"/>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a:p>
            <a:pPr lvl="1"/>
            <a:r>
              <a:rPr lang="en-GB"/>
              <a:t>Bullet 2</a:t>
            </a:r>
          </a:p>
          <a:p>
            <a:pPr lvl="2"/>
            <a:r>
              <a:rPr lang="en-GB"/>
              <a:t>Bullet 3</a:t>
            </a:r>
          </a:p>
          <a:p>
            <a:pPr lvl="3"/>
            <a:r>
              <a:rPr lang="en-GB" sz="1600">
                <a:solidFill>
                  <a:schemeClr val="tx1"/>
                </a:solidFill>
                <a:latin typeface="Verdana"/>
              </a:rPr>
              <a:t>Bullet 4</a:t>
            </a:r>
            <a:endParaRPr lang="en-GB"/>
          </a:p>
        </p:txBody>
      </p:sp>
      <p:sp>
        <p:nvSpPr>
          <p:cNvPr id="4" name="Title 3"/>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24417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33" y="0"/>
            <a:ext cx="11582400" cy="685800"/>
          </a:xfrm>
        </p:spPr>
        <p:txBody>
          <a:bodyPr/>
          <a:lstStyle>
            <a:lvl1pPr>
              <a:defRPr sz="3200" b="0" i="0">
                <a:latin typeface="Verdana"/>
                <a:cs typeface="Verdana"/>
              </a:defRPr>
            </a:lvl1pPr>
          </a:lstStyle>
          <a:p>
            <a:r>
              <a:rPr lang="en-GB"/>
              <a:t>Click to edit Master title style</a:t>
            </a:r>
            <a:endParaRPr lang="en-US"/>
          </a:p>
        </p:txBody>
      </p:sp>
      <p:sp>
        <p:nvSpPr>
          <p:cNvPr id="3" name="Subtitle 2"/>
          <p:cNvSpPr>
            <a:spLocks noGrp="1"/>
          </p:cNvSpPr>
          <p:nvPr>
            <p:ph type="subTitle" idx="1"/>
          </p:nvPr>
        </p:nvSpPr>
        <p:spPr>
          <a:xfrm>
            <a:off x="270933" y="1058333"/>
            <a:ext cx="11582400" cy="4792134"/>
          </a:xfrm>
        </p:spPr>
        <p:txBody>
          <a:bodyPr/>
          <a:lstStyle>
            <a:lvl1pPr marL="0" indent="0" algn="l">
              <a:buNone/>
              <a:defRPr sz="2000" b="0" i="0">
                <a:solidFill>
                  <a:srgbClr val="212952"/>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Slide Number Placeholder 4"/>
          <p:cNvSpPr>
            <a:spLocks noGrp="1"/>
          </p:cNvSpPr>
          <p:nvPr>
            <p:ph type="sldNum" sz="quarter" idx="10"/>
          </p:nvPr>
        </p:nvSpPr>
        <p:spPr>
          <a:xfrm>
            <a:off x="4348719" y="6499083"/>
            <a:ext cx="2844800" cy="365125"/>
          </a:xfrm>
        </p:spPr>
        <p:txBody>
          <a:bodyPr/>
          <a:lstStyle/>
          <a:p>
            <a:fld id="{E020CB14-6E00-1D4E-89B5-12F2451CB7E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4663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5352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7.xml"/><Relationship Id="rId4" Type="http://schemas.openxmlformats.org/officeDocument/2006/relationships/hyperlink" Target="http://www.british-business-bank.co.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2656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53999"/>
            <a:ext cx="8353777" cy="1460500"/>
          </a:xfrm>
          <a:prstGeom prst="rect">
            <a:avLst/>
          </a:prstGeom>
        </p:spPr>
        <p:txBody>
          <a:bodyPr vert="horz" lIns="0" tIns="0" rIns="0" bIns="0" rtlCol="0" anchor="b" anchorCtr="0">
            <a:noAutofit/>
          </a:bodyPr>
          <a:lstStyle/>
          <a:p>
            <a:r>
              <a:rPr lang="en-GB"/>
              <a:t>Click to edit Master title style</a:t>
            </a:r>
            <a:endParaRPr lang="en-US"/>
          </a:p>
        </p:txBody>
      </p:sp>
      <p:sp>
        <p:nvSpPr>
          <p:cNvPr id="3" name="Text Placeholder 2"/>
          <p:cNvSpPr>
            <a:spLocks noGrp="1"/>
          </p:cNvSpPr>
          <p:nvPr>
            <p:ph type="body" idx="1"/>
          </p:nvPr>
        </p:nvSpPr>
        <p:spPr>
          <a:xfrm>
            <a:off x="609600" y="2286000"/>
            <a:ext cx="6942667" cy="2667000"/>
          </a:xfrm>
          <a:prstGeom prst="rect">
            <a:avLst/>
          </a:prstGeom>
        </p:spPr>
        <p:txBody>
          <a:bodyPr vert="horz" lIns="0" tIns="0" rIns="0" bIns="0" rtlCol="0">
            <a:noAutofit/>
          </a:bodyPr>
          <a:lstStyle/>
          <a:p>
            <a:pPr lvl="0"/>
            <a:r>
              <a:rPr lang="en-GB"/>
              <a:t>Click to edit Master text styles</a:t>
            </a:r>
            <a:endParaRPr lang="en-US"/>
          </a:p>
        </p:txBody>
      </p:sp>
      <p:sp>
        <p:nvSpPr>
          <p:cNvPr id="12" name="Right Triangle 11"/>
          <p:cNvSpPr/>
          <p:nvPr userDrawn="1"/>
        </p:nvSpPr>
        <p:spPr>
          <a:xfrm rot="16200000">
            <a:off x="6574645" y="1240644"/>
            <a:ext cx="4814876" cy="6419835"/>
          </a:xfrm>
          <a:prstGeom prst="rtTriangle">
            <a:avLst/>
          </a:prstGeom>
          <a:solidFill>
            <a:srgbClr val="555574"/>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prstClr val="white"/>
              </a:solidFill>
            </a:endParaRPr>
          </a:p>
        </p:txBody>
      </p:sp>
      <p:sp>
        <p:nvSpPr>
          <p:cNvPr id="14" name="Right Triangle 13"/>
          <p:cNvSpPr/>
          <p:nvPr userDrawn="1"/>
        </p:nvSpPr>
        <p:spPr>
          <a:xfrm rot="16200000">
            <a:off x="7521825" y="2187824"/>
            <a:ext cx="4003007" cy="5337343"/>
          </a:xfrm>
          <a:prstGeom prst="rtTriangle">
            <a:avLst/>
          </a:prstGeom>
          <a:solidFill>
            <a:srgbClr val="212952"/>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cxnSp>
        <p:nvCxnSpPr>
          <p:cNvPr id="11" name="Straight Connector 10"/>
          <p:cNvCxnSpPr>
            <a:cxnSpLocks noChangeShapeType="1"/>
          </p:cNvCxnSpPr>
          <p:nvPr userDrawn="1"/>
        </p:nvCxnSpPr>
        <p:spPr bwMode="auto">
          <a:xfrm flipH="1" flipV="1">
            <a:off x="0" y="1991401"/>
            <a:ext cx="12192000" cy="1587"/>
          </a:xfrm>
          <a:prstGeom prst="line">
            <a:avLst/>
          </a:prstGeom>
          <a:noFill/>
          <a:ln w="38100">
            <a:solidFill>
              <a:srgbClr val="212952"/>
            </a:solidFill>
            <a:round/>
            <a:headEnd/>
            <a:tailEnd/>
          </a:ln>
        </p:spPr>
      </p:cxnSp>
      <p:cxnSp>
        <p:nvCxnSpPr>
          <p:cNvPr id="13" name="Straight Connector 9"/>
          <p:cNvCxnSpPr>
            <a:cxnSpLocks noChangeShapeType="1"/>
          </p:cNvCxnSpPr>
          <p:nvPr userDrawn="1"/>
        </p:nvCxnSpPr>
        <p:spPr bwMode="auto">
          <a:xfrm rot="10800000">
            <a:off x="3" y="2042201"/>
            <a:ext cx="12191997" cy="1589"/>
          </a:xfrm>
          <a:prstGeom prst="line">
            <a:avLst/>
          </a:prstGeom>
          <a:noFill/>
          <a:ln w="12700">
            <a:solidFill>
              <a:srgbClr val="FF0000"/>
            </a:solidFill>
            <a:round/>
            <a:headEnd/>
            <a:tailEnd/>
          </a:ln>
        </p:spPr>
      </p:cxnSp>
      <p:pic>
        <p:nvPicPr>
          <p:cNvPr id="5" name="Picture 4" descr="BBB+Strap_RGB_pos.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544531" y="355599"/>
            <a:ext cx="2213964" cy="1032934"/>
          </a:xfrm>
          <a:prstGeom prst="rect">
            <a:avLst/>
          </a:prstGeom>
        </p:spPr>
      </p:pic>
      <p:sp>
        <p:nvSpPr>
          <p:cNvPr id="16" name="TextBox 15"/>
          <p:cNvSpPr txBox="1"/>
          <p:nvPr userDrawn="1"/>
        </p:nvSpPr>
        <p:spPr>
          <a:xfrm>
            <a:off x="6220183" y="6410358"/>
            <a:ext cx="5500187" cy="184666"/>
          </a:xfrm>
          <a:prstGeom prst="rect">
            <a:avLst/>
          </a:prstGeom>
          <a:noFill/>
        </p:spPr>
        <p:txBody>
          <a:bodyPr wrap="square" lIns="0" tIns="0" rIns="0" bIns="0" rtlCol="0" anchor="b" anchorCtr="0">
            <a:spAutoFit/>
          </a:bodyPr>
          <a:lstStyle/>
          <a:p>
            <a:pPr algn="r"/>
            <a:r>
              <a:rPr lang="en-US" sz="1200" dirty="0">
                <a:solidFill>
                  <a:prstClr val="white"/>
                </a:solidFill>
                <a:latin typeface="Verdana"/>
                <a:cs typeface="Verdana"/>
              </a:rPr>
              <a:t>www.british-business-bank.co.uk</a:t>
            </a:r>
          </a:p>
        </p:txBody>
      </p:sp>
      <p:sp>
        <p:nvSpPr>
          <p:cNvPr id="15" name="TextBox 14"/>
          <p:cNvSpPr txBox="1"/>
          <p:nvPr userDrawn="1"/>
        </p:nvSpPr>
        <p:spPr>
          <a:xfrm>
            <a:off x="6224440" y="6181743"/>
            <a:ext cx="5500187" cy="184666"/>
          </a:xfrm>
          <a:prstGeom prst="rect">
            <a:avLst/>
          </a:prstGeom>
          <a:noFill/>
        </p:spPr>
        <p:txBody>
          <a:bodyPr wrap="square" lIns="0" tIns="0" rIns="0" bIns="0" rtlCol="0" anchor="b" anchorCtr="0">
            <a:spAutoFit/>
          </a:bodyPr>
          <a:lstStyle/>
          <a:p>
            <a:pPr algn="r"/>
            <a:r>
              <a:rPr lang="en-US" sz="1200" dirty="0">
                <a:solidFill>
                  <a:prstClr val="white"/>
                </a:solidFill>
                <a:latin typeface="Verdana"/>
                <a:cs typeface="Verdana"/>
              </a:rPr>
              <a:t>@britishbbank</a:t>
            </a:r>
          </a:p>
        </p:txBody>
      </p:sp>
    </p:spTree>
    <p:extLst>
      <p:ext uri="{BB962C8B-B14F-4D97-AF65-F5344CB8AC3E}">
        <p14:creationId xmlns:p14="http://schemas.microsoft.com/office/powerpoint/2010/main" val="3603478318"/>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457200" rtl="0" eaLnBrk="1" latinLnBrk="0" hangingPunct="1">
        <a:spcBef>
          <a:spcPct val="0"/>
        </a:spcBef>
        <a:buNone/>
        <a:defRPr sz="3200" b="1" i="0" kern="1200">
          <a:solidFill>
            <a:srgbClr val="212952"/>
          </a:solidFill>
          <a:latin typeface="Verdana"/>
          <a:ea typeface="+mj-ea"/>
          <a:cs typeface="Verdana"/>
        </a:defRPr>
      </a:lvl1pPr>
    </p:titleStyle>
    <p:bodyStyle>
      <a:lvl1pPr marL="342900" indent="-342900" algn="l" defTabSz="457200" rtl="0" eaLnBrk="1" latinLnBrk="0" hangingPunct="1">
        <a:spcBef>
          <a:spcPct val="20000"/>
        </a:spcBef>
        <a:buFont typeface="Arial"/>
        <a:buNone/>
        <a:defRPr sz="2000" b="1" i="0" kern="1200">
          <a:solidFill>
            <a:srgbClr val="D41217"/>
          </a:solidFill>
          <a:latin typeface="Verdana"/>
          <a:ea typeface="+mn-ea"/>
          <a:cs typeface="Verdana"/>
        </a:defRPr>
      </a:lvl1pPr>
      <a:lvl2pPr marL="742950" indent="-285750" algn="l" defTabSz="457200" rtl="0" eaLnBrk="1" latinLnBrk="0" hangingPunct="1">
        <a:spcBef>
          <a:spcPct val="20000"/>
        </a:spcBef>
        <a:buFont typeface="Arial"/>
        <a:buChar char="–"/>
        <a:defRPr sz="1500" b="0" i="0" kern="1200">
          <a:solidFill>
            <a:srgbClr val="D41217"/>
          </a:solidFill>
          <a:latin typeface="Verdana"/>
          <a:ea typeface="+mn-ea"/>
          <a:cs typeface="Verdana"/>
        </a:defRPr>
      </a:lvl2pPr>
      <a:lvl3pPr marL="11430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3pPr>
      <a:lvl4pPr marL="16002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4pPr>
      <a:lvl5pPr marL="20574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0933" y="-3"/>
            <a:ext cx="11582400" cy="685800"/>
          </a:xfrm>
          <a:prstGeom prst="rect">
            <a:avLst/>
          </a:prstGeom>
        </p:spPr>
        <p:txBody>
          <a:bodyPr vert="horz" lIns="0" tIns="0" rIns="0" bIns="0" rtlCol="0" anchor="b" anchorCtr="0">
            <a:noAutofit/>
          </a:bodyPr>
          <a:lstStyle/>
          <a:p>
            <a:r>
              <a:rPr lang="en-GB"/>
              <a:t>Click to edit Master title style</a:t>
            </a:r>
            <a:endParaRPr lang="en-US"/>
          </a:p>
        </p:txBody>
      </p:sp>
      <p:cxnSp>
        <p:nvCxnSpPr>
          <p:cNvPr id="19" name="Straight Connector 18"/>
          <p:cNvCxnSpPr>
            <a:cxnSpLocks noChangeShapeType="1"/>
          </p:cNvCxnSpPr>
          <p:nvPr userDrawn="1"/>
        </p:nvCxnSpPr>
        <p:spPr bwMode="auto">
          <a:xfrm flipH="1" flipV="1">
            <a:off x="270933" y="807462"/>
            <a:ext cx="11582400" cy="1587"/>
          </a:xfrm>
          <a:prstGeom prst="line">
            <a:avLst/>
          </a:prstGeom>
          <a:noFill/>
          <a:ln w="38100">
            <a:solidFill>
              <a:srgbClr val="212952"/>
            </a:solidFill>
            <a:round/>
            <a:headEnd/>
            <a:tailEnd/>
          </a:ln>
        </p:spPr>
      </p:cxnSp>
      <p:cxnSp>
        <p:nvCxnSpPr>
          <p:cNvPr id="20" name="Straight Connector 9"/>
          <p:cNvCxnSpPr>
            <a:cxnSpLocks noChangeShapeType="1"/>
          </p:cNvCxnSpPr>
          <p:nvPr userDrawn="1"/>
        </p:nvCxnSpPr>
        <p:spPr bwMode="auto">
          <a:xfrm flipH="1">
            <a:off x="270932" y="858260"/>
            <a:ext cx="11582400" cy="0"/>
          </a:xfrm>
          <a:prstGeom prst="line">
            <a:avLst/>
          </a:prstGeom>
          <a:noFill/>
          <a:ln w="12700">
            <a:solidFill>
              <a:srgbClr val="FF0000"/>
            </a:solidFill>
            <a:round/>
            <a:headEnd/>
            <a:tailEnd/>
          </a:ln>
        </p:spPr>
      </p:cxnSp>
      <p:cxnSp>
        <p:nvCxnSpPr>
          <p:cNvPr id="13" name="Straight Connector 12"/>
          <p:cNvCxnSpPr/>
          <p:nvPr userDrawn="1"/>
        </p:nvCxnSpPr>
        <p:spPr>
          <a:xfrm flipH="1">
            <a:off x="270933" y="6319776"/>
            <a:ext cx="11582400" cy="0"/>
          </a:xfrm>
          <a:prstGeom prst="line">
            <a:avLst/>
          </a:prstGeom>
          <a:ln w="12700" cmpd="sng">
            <a:solidFill>
              <a:srgbClr val="212952"/>
            </a:solidFill>
          </a:ln>
        </p:spPr>
        <p:style>
          <a:lnRef idx="1">
            <a:schemeClr val="dk1"/>
          </a:lnRef>
          <a:fillRef idx="0">
            <a:schemeClr val="dk1"/>
          </a:fillRef>
          <a:effectRef idx="0">
            <a:schemeClr val="dk1"/>
          </a:effectRef>
          <a:fontRef idx="minor">
            <a:schemeClr val="tx1"/>
          </a:fontRef>
        </p:style>
      </p:cxnSp>
      <p:sp>
        <p:nvSpPr>
          <p:cNvPr id="21" name="TextBox 20"/>
          <p:cNvSpPr txBox="1"/>
          <p:nvPr userDrawn="1"/>
        </p:nvSpPr>
        <p:spPr>
          <a:xfrm>
            <a:off x="270932" y="6618203"/>
            <a:ext cx="3893413" cy="153888"/>
          </a:xfrm>
          <a:prstGeom prst="rect">
            <a:avLst/>
          </a:prstGeom>
          <a:noFill/>
        </p:spPr>
        <p:txBody>
          <a:bodyPr wrap="square" lIns="0" tIns="0" rIns="0" bIns="0" rtlCol="0" anchor="b" anchorCtr="0">
            <a:spAutoFit/>
          </a:bodyPr>
          <a:lstStyle/>
          <a:p>
            <a:r>
              <a:rPr lang="en-US" sz="1000" dirty="0">
                <a:solidFill>
                  <a:srgbClr val="212952"/>
                </a:solidFill>
                <a:latin typeface="Verdana"/>
                <a:cs typeface="Verdana"/>
              </a:rPr>
              <a:t>www.british-business-bank.co.uk</a:t>
            </a:r>
          </a:p>
        </p:txBody>
      </p:sp>
      <p:sp>
        <p:nvSpPr>
          <p:cNvPr id="22" name="TextBox 21"/>
          <p:cNvSpPr txBox="1"/>
          <p:nvPr userDrawn="1"/>
        </p:nvSpPr>
        <p:spPr>
          <a:xfrm>
            <a:off x="282217" y="6431923"/>
            <a:ext cx="3882132" cy="153888"/>
          </a:xfrm>
          <a:prstGeom prst="rect">
            <a:avLst/>
          </a:prstGeom>
          <a:noFill/>
        </p:spPr>
        <p:txBody>
          <a:bodyPr wrap="square" lIns="0" tIns="0" rIns="0" bIns="0" rtlCol="0" anchor="b" anchorCtr="0">
            <a:spAutoFit/>
          </a:bodyPr>
          <a:lstStyle/>
          <a:p>
            <a:r>
              <a:rPr lang="en-US" sz="1000" dirty="0">
                <a:solidFill>
                  <a:srgbClr val="212952"/>
                </a:solidFill>
                <a:latin typeface="Verdana"/>
                <a:cs typeface="Verdana"/>
              </a:rPr>
              <a:t>@britishbbank</a:t>
            </a:r>
          </a:p>
        </p:txBody>
      </p:sp>
      <p:sp>
        <p:nvSpPr>
          <p:cNvPr id="14" name="Text Placeholder 2"/>
          <p:cNvSpPr>
            <a:spLocks noGrp="1"/>
          </p:cNvSpPr>
          <p:nvPr>
            <p:ph type="body" idx="1"/>
          </p:nvPr>
        </p:nvSpPr>
        <p:spPr>
          <a:xfrm>
            <a:off x="270935" y="1058333"/>
            <a:ext cx="11582399" cy="4854091"/>
          </a:xfrm>
          <a:prstGeom prst="rect">
            <a:avLst/>
          </a:prstGeom>
        </p:spPr>
        <p:txBody>
          <a:bodyPr vert="horz" lIns="0" tIns="0" rIns="0" bIns="0" rtlCol="0">
            <a:noAutofit/>
          </a:bodyPr>
          <a:lstStyle/>
          <a:p>
            <a:r>
              <a:rPr lang="en-GB"/>
              <a:t>Click to edit Master subtitle style</a:t>
            </a:r>
          </a:p>
          <a:p>
            <a:pPr lvl="1"/>
            <a:r>
              <a:rPr lang="en-GB"/>
              <a:t>Bullet 2</a:t>
            </a:r>
          </a:p>
          <a:p>
            <a:pPr lvl="2"/>
            <a:r>
              <a:rPr lang="en-GB"/>
              <a:t>Bullet 3</a:t>
            </a:r>
          </a:p>
          <a:p>
            <a:pPr lvl="3"/>
            <a:r>
              <a:rPr lang="en-GB" sz="1600">
                <a:solidFill>
                  <a:schemeClr val="tx1"/>
                </a:solidFill>
                <a:latin typeface="Verdana"/>
              </a:rPr>
              <a:t>Bullet 4</a:t>
            </a:r>
            <a:endParaRPr lang="en-GB"/>
          </a:p>
        </p:txBody>
      </p:sp>
      <p:sp>
        <p:nvSpPr>
          <p:cNvPr id="17" name="TextBox 16"/>
          <p:cNvSpPr txBox="1"/>
          <p:nvPr userDrawn="1"/>
        </p:nvSpPr>
        <p:spPr>
          <a:xfrm>
            <a:off x="5376336" y="6622576"/>
            <a:ext cx="1439337" cy="153888"/>
          </a:xfrm>
          <a:prstGeom prst="rect">
            <a:avLst/>
          </a:prstGeom>
          <a:noFill/>
        </p:spPr>
        <p:txBody>
          <a:bodyPr wrap="square" lIns="0" tIns="0" rIns="0" bIns="0" rtlCol="0" anchor="b" anchorCtr="0">
            <a:spAutoFit/>
          </a:bodyPr>
          <a:lstStyle/>
          <a:p>
            <a:pPr algn="ctr"/>
            <a:fld id="{91071D86-330F-A54C-B11C-0227C7A44425}" type="slidenum">
              <a:rPr lang="en-US" sz="1000" smtClean="0">
                <a:solidFill>
                  <a:srgbClr val="212952"/>
                </a:solidFill>
                <a:latin typeface="Verdana"/>
                <a:cs typeface="Verdana"/>
              </a:rPr>
              <a:pPr algn="ctr"/>
              <a:t>‹#›</a:t>
            </a:fld>
            <a:endParaRPr lang="en-US" sz="1000" dirty="0">
              <a:solidFill>
                <a:srgbClr val="212952"/>
              </a:solidFill>
              <a:latin typeface="Verdana"/>
              <a:cs typeface="Verdana"/>
            </a:endParaRPr>
          </a:p>
        </p:txBody>
      </p:sp>
      <p:pic>
        <p:nvPicPr>
          <p:cNvPr id="11" name="Picture 10" descr="BBB_RGB_pos.eps">
            <a:extLst>
              <a:ext uri="{FF2B5EF4-FFF2-40B4-BE49-F238E27FC236}">
                <a16:creationId xmlns:a16="http://schemas.microsoft.com/office/drawing/2014/main" id="{6768BD9E-12FA-4F84-B0D8-7388FF181AD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530828" y="6398338"/>
            <a:ext cx="1330475" cy="376395"/>
          </a:xfrm>
          <a:prstGeom prst="rect">
            <a:avLst/>
          </a:prstGeom>
        </p:spPr>
      </p:pic>
    </p:spTree>
    <p:extLst>
      <p:ext uri="{BB962C8B-B14F-4D97-AF65-F5344CB8AC3E}">
        <p14:creationId xmlns:p14="http://schemas.microsoft.com/office/powerpoint/2010/main" val="3113466430"/>
      </p:ext>
    </p:extLst>
  </p:cSld>
  <p:clrMap bg1="lt1" tx1="dk1" bg2="lt2" tx2="dk2" accent1="accent1" accent2="accent2" accent3="accent3" accent4="accent4" accent5="accent5" accent6="accent6" hlink="hlink" folHlink="folHlink"/>
  <p:sldLayoutIdLst>
    <p:sldLayoutId id="2147483654" r:id="rId1"/>
  </p:sldLayoutIdLst>
  <p:hf hdr="0" ftr="0" dt="0"/>
  <p:txStyles>
    <p:titleStyle>
      <a:lvl1pPr algn="l" defTabSz="457200" rtl="0" eaLnBrk="1" latinLnBrk="0" hangingPunct="1">
        <a:spcBef>
          <a:spcPct val="0"/>
        </a:spcBef>
        <a:buNone/>
        <a:defRPr sz="3200" b="0" i="0" kern="1200">
          <a:solidFill>
            <a:srgbClr val="212952"/>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2400" b="0" i="0" kern="1200">
          <a:solidFill>
            <a:srgbClr val="212952"/>
          </a:solidFill>
          <a:latin typeface="Verdana"/>
          <a:ea typeface="+mn-ea"/>
          <a:cs typeface="Verdana"/>
        </a:defRPr>
      </a:lvl1pPr>
      <a:lvl2pPr marL="741600" indent="-284400" algn="l" defTabSz="457200" rtl="0" eaLnBrk="1" latinLnBrk="0" hangingPunct="1">
        <a:spcBef>
          <a:spcPct val="20000"/>
        </a:spcBef>
        <a:buSzPct val="100000"/>
        <a:buFont typeface="Lucida Grande"/>
        <a:buChar char="–"/>
        <a:defRPr sz="2000" kern="1200">
          <a:solidFill>
            <a:srgbClr val="212952"/>
          </a:solidFill>
          <a:latin typeface="Verdana"/>
          <a:ea typeface="+mn-ea"/>
          <a:cs typeface="+mn-cs"/>
        </a:defRPr>
      </a:lvl2pPr>
      <a:lvl3pPr marL="1144800" indent="-230400" algn="l" defTabSz="457200" rtl="0" eaLnBrk="1" latinLnBrk="0" hangingPunct="1">
        <a:spcBef>
          <a:spcPct val="20000"/>
        </a:spcBef>
        <a:buFont typeface="Arial"/>
        <a:buChar char="•"/>
        <a:defRPr sz="1800" kern="1200" baseline="0">
          <a:solidFill>
            <a:srgbClr val="212952"/>
          </a:solidFill>
          <a:latin typeface="Verdana"/>
          <a:ea typeface="+mn-ea"/>
          <a:cs typeface="+mn-cs"/>
        </a:defRPr>
      </a:lvl3pPr>
      <a:lvl4pPr marL="1548000" indent="-228600" algn="l" defTabSz="457200" rtl="0" eaLnBrk="1" latinLnBrk="0" hangingPunct="1">
        <a:spcBef>
          <a:spcPct val="20000"/>
        </a:spcBef>
        <a:buFont typeface="Lucida Grande"/>
        <a:buChar char="-"/>
        <a:defRPr sz="2000"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0933" y="-2"/>
            <a:ext cx="11582400" cy="685800"/>
          </a:xfrm>
          <a:prstGeom prst="rect">
            <a:avLst/>
          </a:prstGeom>
        </p:spPr>
        <p:txBody>
          <a:bodyPr vert="horz" lIns="0" tIns="0" rIns="0" bIns="0" rtlCol="0" anchor="b" anchorCtr="0">
            <a:noAutofit/>
          </a:bodyPr>
          <a:lstStyle/>
          <a:p>
            <a:r>
              <a:rPr lang="en-GB"/>
              <a:t>Click to edit Master title style</a:t>
            </a:r>
            <a:endParaRPr lang="en-US"/>
          </a:p>
        </p:txBody>
      </p:sp>
      <p:sp>
        <p:nvSpPr>
          <p:cNvPr id="3" name="Text Placeholder 2"/>
          <p:cNvSpPr>
            <a:spLocks noGrp="1"/>
          </p:cNvSpPr>
          <p:nvPr>
            <p:ph type="body" idx="1"/>
          </p:nvPr>
        </p:nvSpPr>
        <p:spPr>
          <a:xfrm>
            <a:off x="270933" y="1058331"/>
            <a:ext cx="11582399" cy="4775202"/>
          </a:xfrm>
          <a:prstGeom prst="rect">
            <a:avLst/>
          </a:prstGeom>
        </p:spPr>
        <p:txBody>
          <a:bodyPr vert="horz" lIns="0" tIns="0" rIns="0" bIns="0" rtlCol="0">
            <a:noAutofit/>
          </a:bodyPr>
          <a:lstStyle/>
          <a:p>
            <a:pPr lvl="0"/>
            <a:r>
              <a:rPr lang="en-GB"/>
              <a:t>Click to edit Master text styles</a:t>
            </a:r>
            <a:endParaRPr lang="en-US"/>
          </a:p>
        </p:txBody>
      </p:sp>
      <p:sp>
        <p:nvSpPr>
          <p:cNvPr id="17" name="TextBox 16"/>
          <p:cNvSpPr txBox="1"/>
          <p:nvPr userDrawn="1"/>
        </p:nvSpPr>
        <p:spPr>
          <a:xfrm>
            <a:off x="270932" y="6618202"/>
            <a:ext cx="5500187" cy="153888"/>
          </a:xfrm>
          <a:prstGeom prst="rect">
            <a:avLst/>
          </a:prstGeom>
          <a:noFill/>
        </p:spPr>
        <p:txBody>
          <a:bodyPr wrap="square" lIns="0" tIns="0" rIns="0" bIns="0" rtlCol="0" anchor="b" anchorCtr="0">
            <a:spAutoFit/>
          </a:bodyPr>
          <a:lstStyle/>
          <a:p>
            <a:r>
              <a:rPr lang="en-US" sz="1000" dirty="0">
                <a:solidFill>
                  <a:srgbClr val="212952"/>
                </a:solidFill>
                <a:latin typeface="Verdana"/>
                <a:cs typeface="Verdana"/>
              </a:rPr>
              <a:t>www.british-business-bank.co.uk</a:t>
            </a:r>
          </a:p>
        </p:txBody>
      </p:sp>
      <p:cxnSp>
        <p:nvCxnSpPr>
          <p:cNvPr id="18" name="Straight Connector 17"/>
          <p:cNvCxnSpPr/>
          <p:nvPr userDrawn="1"/>
        </p:nvCxnSpPr>
        <p:spPr>
          <a:xfrm flipH="1">
            <a:off x="270933" y="6319776"/>
            <a:ext cx="11582400" cy="0"/>
          </a:xfrm>
          <a:prstGeom prst="line">
            <a:avLst/>
          </a:prstGeom>
          <a:ln w="12700" cmpd="sng">
            <a:solidFill>
              <a:srgbClr val="212952"/>
            </a:solidFill>
          </a:ln>
        </p:spPr>
        <p:style>
          <a:lnRef idx="1">
            <a:schemeClr val="dk1"/>
          </a:lnRef>
          <a:fillRef idx="0">
            <a:schemeClr val="dk1"/>
          </a:fillRef>
          <a:effectRef idx="0">
            <a:schemeClr val="dk1"/>
          </a:effectRef>
          <a:fontRef idx="minor">
            <a:schemeClr val="tx1"/>
          </a:fontRef>
        </p:style>
      </p:cxnSp>
      <p:cxnSp>
        <p:nvCxnSpPr>
          <p:cNvPr id="19" name="Straight Connector 18"/>
          <p:cNvCxnSpPr>
            <a:cxnSpLocks noChangeShapeType="1"/>
          </p:cNvCxnSpPr>
          <p:nvPr userDrawn="1"/>
        </p:nvCxnSpPr>
        <p:spPr bwMode="auto">
          <a:xfrm flipH="1" flipV="1">
            <a:off x="270933" y="807461"/>
            <a:ext cx="11582400" cy="1587"/>
          </a:xfrm>
          <a:prstGeom prst="line">
            <a:avLst/>
          </a:prstGeom>
          <a:noFill/>
          <a:ln w="38100">
            <a:solidFill>
              <a:srgbClr val="212952"/>
            </a:solidFill>
            <a:round/>
            <a:headEnd/>
            <a:tailEnd/>
          </a:ln>
        </p:spPr>
      </p:cxnSp>
      <p:cxnSp>
        <p:nvCxnSpPr>
          <p:cNvPr id="20" name="Straight Connector 9"/>
          <p:cNvCxnSpPr>
            <a:cxnSpLocks noChangeShapeType="1"/>
          </p:cNvCxnSpPr>
          <p:nvPr userDrawn="1"/>
        </p:nvCxnSpPr>
        <p:spPr bwMode="auto">
          <a:xfrm flipH="1">
            <a:off x="270932" y="858260"/>
            <a:ext cx="11582400" cy="0"/>
          </a:xfrm>
          <a:prstGeom prst="line">
            <a:avLst/>
          </a:prstGeom>
          <a:noFill/>
          <a:ln w="12700">
            <a:solidFill>
              <a:srgbClr val="FF0000"/>
            </a:solidFill>
            <a:round/>
            <a:headEnd/>
            <a:tailEnd/>
          </a:ln>
        </p:spPr>
      </p:cxnSp>
      <p:sp>
        <p:nvSpPr>
          <p:cNvPr id="5" name="Slide Number Placeholder 4"/>
          <p:cNvSpPr>
            <a:spLocks noGrp="1"/>
          </p:cNvSpPr>
          <p:nvPr>
            <p:ph type="sldNum" sz="quarter" idx="4"/>
          </p:nvPr>
        </p:nvSpPr>
        <p:spPr>
          <a:xfrm>
            <a:off x="4348719" y="6495455"/>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020CB14-6E00-1D4E-89B5-12F2451CB7E3}" type="slidenum">
              <a:rPr lang="en-GB" smtClean="0">
                <a:solidFill>
                  <a:prstClr val="black">
                    <a:tint val="75000"/>
                  </a:prstClr>
                </a:solidFill>
              </a:rPr>
              <a:pPr/>
              <a:t>‹#›</a:t>
            </a:fld>
            <a:endParaRPr lang="en-GB" dirty="0">
              <a:solidFill>
                <a:prstClr val="black">
                  <a:tint val="75000"/>
                </a:prstClr>
              </a:solidFill>
            </a:endParaRPr>
          </a:p>
        </p:txBody>
      </p:sp>
      <p:sp>
        <p:nvSpPr>
          <p:cNvPr id="12" name="TextBox 11"/>
          <p:cNvSpPr txBox="1"/>
          <p:nvPr userDrawn="1"/>
        </p:nvSpPr>
        <p:spPr>
          <a:xfrm>
            <a:off x="282213" y="6431922"/>
            <a:ext cx="5500187" cy="153888"/>
          </a:xfrm>
          <a:prstGeom prst="rect">
            <a:avLst/>
          </a:prstGeom>
          <a:noFill/>
        </p:spPr>
        <p:txBody>
          <a:bodyPr wrap="square" lIns="0" tIns="0" rIns="0" bIns="0" rtlCol="0" anchor="b" anchorCtr="0">
            <a:spAutoFit/>
          </a:bodyPr>
          <a:lstStyle/>
          <a:p>
            <a:r>
              <a:rPr lang="en-US" sz="1000" dirty="0">
                <a:solidFill>
                  <a:srgbClr val="212952"/>
                </a:solidFill>
                <a:latin typeface="Verdana"/>
                <a:cs typeface="Verdana"/>
              </a:rPr>
              <a:t>@britishbbank</a:t>
            </a:r>
          </a:p>
        </p:txBody>
      </p:sp>
      <p:pic>
        <p:nvPicPr>
          <p:cNvPr id="13" name="Picture 12" descr="BBB_RGB_pos.eps"/>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530828" y="6398338"/>
            <a:ext cx="1330475" cy="376395"/>
          </a:xfrm>
          <a:prstGeom prst="rect">
            <a:avLst/>
          </a:prstGeom>
        </p:spPr>
      </p:pic>
    </p:spTree>
    <p:extLst>
      <p:ext uri="{BB962C8B-B14F-4D97-AF65-F5344CB8AC3E}">
        <p14:creationId xmlns:p14="http://schemas.microsoft.com/office/powerpoint/2010/main" val="1835472025"/>
      </p:ext>
    </p:extLst>
  </p:cSld>
  <p:clrMap bg1="lt1" tx1="dk1" bg2="lt2" tx2="dk2" accent1="accent1" accent2="accent2" accent3="accent3" accent4="accent4" accent5="accent5" accent6="accent6" hlink="hlink" folHlink="folHlink"/>
  <p:sldLayoutIdLst>
    <p:sldLayoutId id="2147483656" r:id="rId1"/>
  </p:sldLayoutIdLst>
  <p:hf hdr="0" ftr="0" dt="0"/>
  <p:txStyles>
    <p:titleStyle>
      <a:lvl1pPr algn="l" defTabSz="457200" rtl="0" eaLnBrk="1" latinLnBrk="0" hangingPunct="1">
        <a:spcBef>
          <a:spcPct val="0"/>
        </a:spcBef>
        <a:buNone/>
        <a:defRPr sz="3200" b="0" i="0" kern="1200">
          <a:solidFill>
            <a:srgbClr val="212952"/>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2000" b="0" i="0" kern="1200">
          <a:solidFill>
            <a:srgbClr val="212952"/>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12" name="Right Triangle 11"/>
          <p:cNvSpPr/>
          <p:nvPr userDrawn="1"/>
        </p:nvSpPr>
        <p:spPr>
          <a:xfrm rot="16200000">
            <a:off x="6574646" y="1240644"/>
            <a:ext cx="4814876" cy="6419835"/>
          </a:xfrm>
          <a:prstGeom prst="rtTriangle">
            <a:avLst/>
          </a:prstGeom>
          <a:solidFill>
            <a:srgbClr val="555574"/>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prstClr val="white"/>
              </a:solidFill>
            </a:endParaRPr>
          </a:p>
        </p:txBody>
      </p:sp>
      <p:sp>
        <p:nvSpPr>
          <p:cNvPr id="14" name="Right Triangle 13"/>
          <p:cNvSpPr/>
          <p:nvPr userDrawn="1"/>
        </p:nvSpPr>
        <p:spPr>
          <a:xfrm rot="16200000">
            <a:off x="7521827" y="2187826"/>
            <a:ext cx="4003007" cy="5337343"/>
          </a:xfrm>
          <a:prstGeom prst="rtTriangle">
            <a:avLst/>
          </a:prstGeom>
          <a:solidFill>
            <a:srgbClr val="212952"/>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cxnSp>
        <p:nvCxnSpPr>
          <p:cNvPr id="11" name="Straight Connector 10"/>
          <p:cNvCxnSpPr>
            <a:cxnSpLocks noChangeShapeType="1"/>
          </p:cNvCxnSpPr>
          <p:nvPr userDrawn="1"/>
        </p:nvCxnSpPr>
        <p:spPr bwMode="auto">
          <a:xfrm flipH="1" flipV="1">
            <a:off x="0" y="1991401"/>
            <a:ext cx="12192000" cy="1587"/>
          </a:xfrm>
          <a:prstGeom prst="line">
            <a:avLst/>
          </a:prstGeom>
          <a:noFill/>
          <a:ln w="38100">
            <a:solidFill>
              <a:srgbClr val="212952"/>
            </a:solidFill>
            <a:round/>
            <a:headEnd/>
            <a:tailEnd/>
          </a:ln>
        </p:spPr>
      </p:cxnSp>
      <p:cxnSp>
        <p:nvCxnSpPr>
          <p:cNvPr id="13" name="Straight Connector 9"/>
          <p:cNvCxnSpPr>
            <a:cxnSpLocks noChangeShapeType="1"/>
          </p:cNvCxnSpPr>
          <p:nvPr userDrawn="1"/>
        </p:nvCxnSpPr>
        <p:spPr bwMode="auto">
          <a:xfrm rot="10800000">
            <a:off x="3" y="2042201"/>
            <a:ext cx="12191997" cy="1589"/>
          </a:xfrm>
          <a:prstGeom prst="line">
            <a:avLst/>
          </a:prstGeom>
          <a:noFill/>
          <a:ln w="12700">
            <a:solidFill>
              <a:srgbClr val="FF0000"/>
            </a:solidFill>
            <a:round/>
            <a:headEnd/>
            <a:tailEnd/>
          </a:ln>
        </p:spPr>
      </p:cxnSp>
      <p:sp>
        <p:nvSpPr>
          <p:cNvPr id="15" name="Subtitle 4"/>
          <p:cNvSpPr txBox="1">
            <a:spLocks/>
          </p:cNvSpPr>
          <p:nvPr userDrawn="1"/>
        </p:nvSpPr>
        <p:spPr>
          <a:xfrm>
            <a:off x="609605" y="2277531"/>
            <a:ext cx="6603999" cy="4309535"/>
          </a:xfrm>
          <a:prstGeom prst="rect">
            <a:avLst/>
          </a:prstGeom>
        </p:spPr>
        <p:txBody>
          <a:bodyPr vert="horz" lIns="0" tIns="0" rIns="0" bIns="0" rtlCol="0">
            <a:noAutofit/>
          </a:bodyPr>
          <a:lstStyle>
            <a:lvl1pPr marL="0" indent="0" algn="l" defTabSz="457200" rtl="0" eaLnBrk="1" latinLnBrk="0" hangingPunct="1">
              <a:spcBef>
                <a:spcPct val="20000"/>
              </a:spcBef>
              <a:buFont typeface="Arial"/>
              <a:buNone/>
              <a:defRPr sz="1500" b="0" i="0" kern="1200">
                <a:solidFill>
                  <a:srgbClr val="D41217"/>
                </a:solidFill>
                <a:latin typeface="Verdana"/>
                <a:ea typeface="+mn-ea"/>
                <a:cs typeface="Verdana"/>
              </a:defRPr>
            </a:lvl1pPr>
            <a:lvl2pPr marL="4572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20000"/>
              </a:lnSpc>
            </a:pPr>
            <a:endParaRPr lang="en-US" sz="900" i="1" dirty="0">
              <a:solidFill>
                <a:srgbClr val="212952"/>
              </a:solidFill>
            </a:endParaRPr>
          </a:p>
        </p:txBody>
      </p:sp>
      <p:sp>
        <p:nvSpPr>
          <p:cNvPr id="19" name="TextBox 18"/>
          <p:cNvSpPr txBox="1"/>
          <p:nvPr userDrawn="1"/>
        </p:nvSpPr>
        <p:spPr>
          <a:xfrm>
            <a:off x="6220183" y="6410358"/>
            <a:ext cx="5500187" cy="184666"/>
          </a:xfrm>
          <a:prstGeom prst="rect">
            <a:avLst/>
          </a:prstGeom>
          <a:noFill/>
        </p:spPr>
        <p:txBody>
          <a:bodyPr wrap="square" lIns="0" tIns="0" rIns="0" bIns="0" rtlCol="0" anchor="b" anchorCtr="0">
            <a:spAutoFit/>
          </a:bodyPr>
          <a:lstStyle/>
          <a:p>
            <a:pPr algn="r"/>
            <a:r>
              <a:rPr lang="en-US" sz="1200" dirty="0">
                <a:solidFill>
                  <a:prstClr val="white"/>
                </a:solidFill>
                <a:latin typeface="Verdana"/>
                <a:cs typeface="Verdana"/>
              </a:rPr>
              <a:t>www.british-business-bank.co.uk</a:t>
            </a:r>
          </a:p>
        </p:txBody>
      </p:sp>
      <p:sp>
        <p:nvSpPr>
          <p:cNvPr id="18" name="TextBox 17"/>
          <p:cNvSpPr txBox="1"/>
          <p:nvPr userDrawn="1"/>
        </p:nvSpPr>
        <p:spPr>
          <a:xfrm>
            <a:off x="6224440" y="6181743"/>
            <a:ext cx="5500187" cy="184666"/>
          </a:xfrm>
          <a:prstGeom prst="rect">
            <a:avLst/>
          </a:prstGeom>
          <a:noFill/>
        </p:spPr>
        <p:txBody>
          <a:bodyPr wrap="square" lIns="0" tIns="0" rIns="0" bIns="0" rtlCol="0" anchor="b" anchorCtr="0">
            <a:spAutoFit/>
          </a:bodyPr>
          <a:lstStyle/>
          <a:p>
            <a:pPr algn="r"/>
            <a:r>
              <a:rPr lang="en-US" sz="1200" dirty="0">
                <a:solidFill>
                  <a:prstClr val="white"/>
                </a:solidFill>
                <a:latin typeface="Verdana"/>
                <a:cs typeface="Verdana"/>
              </a:rPr>
              <a:t>@britishbbank</a:t>
            </a:r>
          </a:p>
        </p:txBody>
      </p:sp>
      <p:pic>
        <p:nvPicPr>
          <p:cNvPr id="20" name="Picture 19" descr="BBB+Strap_RGB_pos.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84395" y="355600"/>
            <a:ext cx="1774101" cy="1032935"/>
          </a:xfrm>
          <a:prstGeom prst="rect">
            <a:avLst/>
          </a:prstGeom>
        </p:spPr>
      </p:pic>
      <p:sp>
        <p:nvSpPr>
          <p:cNvPr id="21" name="Subtitle 4"/>
          <p:cNvSpPr txBox="1">
            <a:spLocks/>
          </p:cNvSpPr>
          <p:nvPr userDrawn="1"/>
        </p:nvSpPr>
        <p:spPr>
          <a:xfrm>
            <a:off x="349189" y="2105910"/>
            <a:ext cx="6866465" cy="3727849"/>
          </a:xfrm>
          <a:prstGeom prst="rect">
            <a:avLst/>
          </a:prstGeom>
        </p:spPr>
        <p:txBody>
          <a:bodyPr vert="horz" lIns="0" tIns="0" rIns="0" bIns="0" rtlCol="0">
            <a:noAutofit/>
          </a:bodyPr>
          <a:lstStyle>
            <a:lvl1pPr marL="0" indent="0" algn="l" defTabSz="457200" rtl="0" eaLnBrk="1" latinLnBrk="0" hangingPunct="1">
              <a:spcBef>
                <a:spcPct val="20000"/>
              </a:spcBef>
              <a:buFont typeface="Arial"/>
              <a:buNone/>
              <a:defRPr sz="1500" b="0" i="0" kern="1200">
                <a:solidFill>
                  <a:srgbClr val="D41217"/>
                </a:solidFill>
                <a:latin typeface="Verdana"/>
                <a:ea typeface="+mn-ea"/>
                <a:cs typeface="Verdana"/>
              </a:defRPr>
            </a:lvl1pPr>
            <a:lvl2pPr marL="4572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900" i="1" dirty="0">
                <a:solidFill>
                  <a:prstClr val="black"/>
                </a:solidFill>
              </a:rPr>
              <a:t>No representation, express or implied, is made by British Business Bank plc and its subsidiaries as to the completeness or accuracy of any facts or opinions contained in this presentation and recipients should seek their own independent legal, financial, tax, accounting or regulatory advice before making any decision based on the information contained herein. </a:t>
            </a:r>
          </a:p>
          <a:p>
            <a:endParaRPr lang="en-GB" sz="900" i="1" dirty="0">
              <a:solidFill>
                <a:prstClr val="black"/>
              </a:solidFill>
            </a:endParaRPr>
          </a:p>
          <a:p>
            <a:r>
              <a:rPr lang="en-GB" sz="900" i="1" dirty="0">
                <a:solidFill>
                  <a:prstClr val="black"/>
                </a:solidFill>
              </a:rPr>
              <a:t>No part of this presentation should be published, reproduced, distributed or otherwise made available in whole or in part in any jurisdiction where to do so would be unlawful.</a:t>
            </a:r>
          </a:p>
          <a:p>
            <a:endParaRPr lang="en-GB" sz="900" i="1" dirty="0">
              <a:solidFill>
                <a:prstClr val="black"/>
              </a:solidFill>
            </a:endParaRPr>
          </a:p>
          <a:p>
            <a:r>
              <a:rPr lang="en-GB" sz="900" i="1" dirty="0">
                <a:solidFill>
                  <a:prstClr val="black"/>
                </a:solidFill>
              </a:rPr>
              <a:t>British Business Bank plc is a public limited company registered in England and Wales registration number 08616013, registered office at Steel City House, West Street, Sheffield, S1 2GQ. As the holding company of the group operating under the trading name of British Business Bank, it is a development bank wholly owned by HM Government which is not authorised or regulated by the Prudential Regulation </a:t>
            </a:r>
            <a:br>
              <a:rPr lang="en-GB" sz="900" i="1" dirty="0">
                <a:solidFill>
                  <a:prstClr val="black"/>
                </a:solidFill>
              </a:rPr>
            </a:br>
            <a:r>
              <a:rPr lang="en-GB" sz="900" i="1" dirty="0">
                <a:solidFill>
                  <a:prstClr val="black"/>
                </a:solidFill>
              </a:rPr>
              <a:t>Authority (PRA) or the Financial Conduct Authority (FCA). </a:t>
            </a:r>
          </a:p>
          <a:p>
            <a:endParaRPr lang="en-GB" sz="900" i="1" dirty="0">
              <a:solidFill>
                <a:prstClr val="black"/>
              </a:solidFill>
            </a:endParaRPr>
          </a:p>
          <a:p>
            <a:r>
              <a:rPr lang="en-GB" sz="900" i="1" dirty="0">
                <a:solidFill>
                  <a:prstClr val="black"/>
                </a:solidFill>
              </a:rPr>
              <a:t>It operates under its own trading name through a number of subsidiaries, one of which is authorised and regulated by the FCA. British Business Bank plc and its subsidiary entities are not banking institutions and do not operate as such.</a:t>
            </a:r>
          </a:p>
          <a:p>
            <a:endParaRPr lang="en-GB" sz="900" i="1" dirty="0">
              <a:solidFill>
                <a:prstClr val="black"/>
              </a:solidFill>
            </a:endParaRPr>
          </a:p>
          <a:p>
            <a:r>
              <a:rPr lang="en-GB" sz="900" i="1" dirty="0">
                <a:solidFill>
                  <a:prstClr val="black"/>
                </a:solidFill>
              </a:rPr>
              <a:t>A complete legal structure chart for British Business Bank plc and its subsidiaries </a:t>
            </a:r>
            <a:br>
              <a:rPr lang="en-GB" sz="900" i="1" dirty="0">
                <a:solidFill>
                  <a:prstClr val="black"/>
                </a:solidFill>
              </a:rPr>
            </a:br>
            <a:r>
              <a:rPr lang="en-GB" sz="900" i="1" dirty="0">
                <a:solidFill>
                  <a:prstClr val="black"/>
                </a:solidFill>
              </a:rPr>
              <a:t>can be found at </a:t>
            </a:r>
            <a:r>
              <a:rPr lang="en-GB" sz="900" i="1" u="sng" dirty="0">
                <a:solidFill>
                  <a:prstClr val="black"/>
                </a:solidFill>
                <a:hlinkClick r:id="rId4"/>
              </a:rPr>
              <a:t>www.british-business-bank.co.uk</a:t>
            </a:r>
            <a:r>
              <a:rPr lang="en-GB" sz="900" i="1" dirty="0">
                <a:solidFill>
                  <a:prstClr val="black"/>
                </a:solidFill>
              </a:rPr>
              <a:t>.</a:t>
            </a:r>
          </a:p>
        </p:txBody>
      </p:sp>
    </p:spTree>
    <p:extLst>
      <p:ext uri="{BB962C8B-B14F-4D97-AF65-F5344CB8AC3E}">
        <p14:creationId xmlns:p14="http://schemas.microsoft.com/office/powerpoint/2010/main" val="382586757"/>
      </p:ext>
    </p:extLst>
  </p:cSld>
  <p:clrMap bg1="lt1" tx1="dk1" bg2="lt2" tx2="dk2" accent1="accent1" accent2="accent2" accent3="accent3" accent4="accent4" accent5="accent5" accent6="accent6" hlink="hlink" folHlink="folHlink"/>
  <p:sldLayoutIdLst>
    <p:sldLayoutId id="2147483658" r:id="rId1"/>
  </p:sldLayoutIdLst>
  <p:hf hdr="0" ftr="0" dt="0"/>
  <p:txStyles>
    <p:titleStyle>
      <a:lvl1pPr algn="l" defTabSz="457200" rtl="0" eaLnBrk="1" latinLnBrk="0" hangingPunct="1">
        <a:spcBef>
          <a:spcPct val="0"/>
        </a:spcBef>
        <a:buNone/>
        <a:defRPr sz="2500" b="0" i="0" kern="1200">
          <a:solidFill>
            <a:schemeClr val="bg1"/>
          </a:solidFill>
          <a:latin typeface="Verdana"/>
          <a:ea typeface="+mj-ea"/>
          <a:cs typeface="Verdana"/>
        </a:defRPr>
      </a:lvl1pPr>
    </p:titleStyle>
    <p:bodyStyle>
      <a:lvl1pPr marL="342900" indent="-342900" algn="l" defTabSz="457200" rtl="0" eaLnBrk="1" latinLnBrk="0" hangingPunct="1">
        <a:spcBef>
          <a:spcPct val="20000"/>
        </a:spcBef>
        <a:buFont typeface="Arial"/>
        <a:buNone/>
        <a:defRPr sz="1500" b="0" i="0" kern="1200">
          <a:solidFill>
            <a:srgbClr val="D41217"/>
          </a:solidFill>
          <a:latin typeface="Verdana"/>
          <a:ea typeface="+mn-ea"/>
          <a:cs typeface="Verdana"/>
        </a:defRPr>
      </a:lvl1pPr>
      <a:lvl2pPr marL="742950" indent="-285750" algn="l" defTabSz="457200" rtl="0" eaLnBrk="1" latinLnBrk="0" hangingPunct="1">
        <a:spcBef>
          <a:spcPct val="20000"/>
        </a:spcBef>
        <a:buFont typeface="Arial"/>
        <a:buChar char="–"/>
        <a:defRPr sz="1500" b="0" i="0" kern="1200">
          <a:solidFill>
            <a:srgbClr val="D41217"/>
          </a:solidFill>
          <a:latin typeface="Verdana"/>
          <a:ea typeface="+mn-ea"/>
          <a:cs typeface="Verdana"/>
        </a:defRPr>
      </a:lvl2pPr>
      <a:lvl3pPr marL="11430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3pPr>
      <a:lvl4pPr marL="16002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4pPr>
      <a:lvl5pPr marL="20574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mailto:UKSPFwestyorkshire@westyorks-ca.gov.uk"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s://www.westyorks-ca.gov.uk/media/8428/west-yorkshire-investment-strategy.pdf" TargetMode="External"/><Relationship Id="rId13" Type="http://schemas.openxmlformats.org/officeDocument/2006/relationships/hyperlink" Target="https://www.westyorks-ca.gov.uk/media/5390/digital-framework-final-april-2019-002.pdf" TargetMode="External"/><Relationship Id="rId3" Type="http://schemas.openxmlformats.org/officeDocument/2006/relationships/hyperlink" Target="https://www.gov.uk/government/publications/uk-shared-prosperity-fund-prospectus/uk-shared-prosperity-fund-prospectus" TargetMode="External"/><Relationship Id="rId7" Type="http://schemas.openxmlformats.org/officeDocument/2006/relationships/hyperlink" Target="https://www.westyorks-ca.gov.uk/media/10207/ukspf-west-yorkshire-output-and-outcome-evidence-requirements-060423-final.docx" TargetMode="External"/><Relationship Id="rId12" Type="http://schemas.openxmlformats.org/officeDocument/2006/relationships/hyperlink" Target="https://www.westyorks-ca.gov.uk/media/8045/healthtech-strategy-2022-2027.pdf" TargetMode="External"/><Relationship Id="rId2" Type="http://schemas.openxmlformats.org/officeDocument/2006/relationships/notesSlide" Target="../notesSlides/notesSlide39.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s://www.westyorks-ca.gov.uk/media/10217/ukspf-pillar-2-west-yorkshire-invitation-to-bid-final-170423.pdf" TargetMode="External"/><Relationship Id="rId11" Type="http://schemas.openxmlformats.org/officeDocument/2006/relationships/hyperlink" Target="https://www.westyorks-ca.gov.uk/media/6056/innovation-framework.pdf" TargetMode="External"/><Relationship Id="rId5" Type="http://schemas.openxmlformats.org/officeDocument/2006/relationships/hyperlink" Target="https://www.westyorks-ca.gov.uk/media/9600/core-ukspf-local-investment-plan-west-yorkshire.pdf" TargetMode="External"/><Relationship Id="rId15" Type="http://schemas.openxmlformats.org/officeDocument/2006/relationships/hyperlink" Target="https://www.westyorks-ca.gov.uk/media/6590/inclusive-growth-framework-210706.pdf" TargetMode="External"/><Relationship Id="rId10" Type="http://schemas.openxmlformats.org/officeDocument/2006/relationships/hyperlink" Target="https://westyorkshire.moderngov.co.uk/documents/s21945/Item%206%20-%20Appendix%201%20-%20Draft%20Business%20Productivity%20and%20Resilience%20Plan.pdf" TargetMode="External"/><Relationship Id="rId4" Type="http://schemas.openxmlformats.org/officeDocument/2006/relationships/hyperlink" Target="https://www.westyorks-ca.gov.uk/growing-the-economy/uk-shared-prosperity-fund/uk-shared-prosperity-fund-pillar-2-invitation-to-bid/" TargetMode="External"/><Relationship Id="rId9" Type="http://schemas.openxmlformats.org/officeDocument/2006/relationships/hyperlink" Target="https://www.westyorks-ca.gov.uk/growing-the-economy/strategic-economic-framework/" TargetMode="External"/><Relationship Id="rId14" Type="http://schemas.openxmlformats.org/officeDocument/2006/relationships/hyperlink" Target="https://westyorkshire.moderngov.co.uk/documents/s25513/Item%208%20-%20Appendix%201.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mailto:UKSPFwestyorkshire@westyorks-ca.gov.uk"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sv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71127"/>
            <a:ext cx="12192000" cy="1186873"/>
          </a:xfrm>
          <a:prstGeom prst="rect">
            <a:avLst/>
          </a:prstGeom>
          <a:solidFill>
            <a:srgbClr val="52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588268" y="160138"/>
            <a:ext cx="11015463" cy="4832092"/>
          </a:xfrm>
          <a:prstGeom prst="rect">
            <a:avLst/>
          </a:prstGeom>
          <a:noFill/>
        </p:spPr>
        <p:txBody>
          <a:bodyPr wrap="square" lIns="91440" tIns="45720" rIns="91440" bIns="45720" rtlCol="0" anchor="t">
            <a:spAutoFit/>
          </a:bodyPr>
          <a:lstStyle/>
          <a:p>
            <a:r>
              <a:rPr lang="en-US" sz="4800" b="1" dirty="0">
                <a:solidFill>
                  <a:schemeClr val="tx1">
                    <a:lumMod val="65000"/>
                    <a:lumOff val="35000"/>
                  </a:schemeClr>
                </a:solidFill>
                <a:latin typeface="Arial"/>
                <a:cs typeface="Arial"/>
              </a:rPr>
              <a:t>West Yorkshire UK Shared Prosperity Fund</a:t>
            </a:r>
            <a:endParaRPr lang="en-US" sz="4800" b="1" dirty="0">
              <a:solidFill>
                <a:schemeClr val="tx1">
                  <a:lumMod val="65000"/>
                  <a:lumOff val="35000"/>
                </a:schemeClr>
              </a:solidFill>
              <a:latin typeface="Arial" panose="020B0604020202020204" pitchFamily="34" charset="0"/>
              <a:cs typeface="Arial" panose="020B0604020202020204" pitchFamily="34" charset="0"/>
            </a:endParaRPr>
          </a:p>
          <a:p>
            <a:endParaRPr lang="en-US" sz="4000" dirty="0">
              <a:solidFill>
                <a:schemeClr val="tx1">
                  <a:lumMod val="65000"/>
                  <a:lumOff val="35000"/>
                </a:schemeClr>
              </a:solidFill>
              <a:latin typeface="Arial"/>
              <a:cs typeface="Arial"/>
            </a:endParaRPr>
          </a:p>
          <a:p>
            <a:r>
              <a:rPr lang="en-US" sz="2800" dirty="0">
                <a:solidFill>
                  <a:schemeClr val="tx1">
                    <a:lumMod val="65000"/>
                    <a:lumOff val="35000"/>
                  </a:schemeClr>
                </a:solidFill>
                <a:latin typeface="Arial"/>
                <a:cs typeface="Arial"/>
              </a:rPr>
              <a:t>Pillar 2: Support for Local Business Applicant Workshop</a:t>
            </a:r>
          </a:p>
          <a:p>
            <a:endParaRPr lang="en-US" sz="3600" b="1" dirty="0">
              <a:solidFill>
                <a:schemeClr val="tx1">
                  <a:lumMod val="65000"/>
                  <a:lumOff val="35000"/>
                </a:schemeClr>
              </a:solidFill>
              <a:latin typeface="Arial"/>
              <a:cs typeface="Arial"/>
            </a:endParaRPr>
          </a:p>
          <a:p>
            <a:endParaRPr lang="en-US" sz="3600" b="1" dirty="0">
              <a:solidFill>
                <a:schemeClr val="tx1">
                  <a:lumMod val="65000"/>
                  <a:lumOff val="35000"/>
                </a:schemeClr>
              </a:solidFill>
              <a:latin typeface="Arial"/>
              <a:cs typeface="Arial"/>
            </a:endParaRPr>
          </a:p>
          <a:p>
            <a:r>
              <a:rPr lang="en-US" sz="3600" b="1" dirty="0">
                <a:solidFill>
                  <a:schemeClr val="tx1">
                    <a:lumMod val="65000"/>
                    <a:lumOff val="35000"/>
                  </a:schemeClr>
                </a:solidFill>
                <a:latin typeface="Arial"/>
                <a:cs typeface="Arial"/>
              </a:rPr>
              <a:t>19</a:t>
            </a:r>
            <a:r>
              <a:rPr lang="en-US" sz="3600" b="1" baseline="30000" dirty="0">
                <a:solidFill>
                  <a:schemeClr val="tx1">
                    <a:lumMod val="65000"/>
                    <a:lumOff val="35000"/>
                  </a:schemeClr>
                </a:solidFill>
                <a:latin typeface="Arial"/>
                <a:cs typeface="Arial"/>
              </a:rPr>
              <a:t>th</a:t>
            </a:r>
            <a:r>
              <a:rPr lang="en-US" sz="3600" b="1" dirty="0">
                <a:solidFill>
                  <a:schemeClr val="tx1">
                    <a:lumMod val="65000"/>
                    <a:lumOff val="35000"/>
                  </a:schemeClr>
                </a:solidFill>
                <a:latin typeface="Arial"/>
                <a:cs typeface="Arial"/>
              </a:rPr>
              <a:t> April 2023.</a:t>
            </a:r>
          </a:p>
          <a:p>
            <a:endParaRPr lang="en-US" sz="3600" b="1" dirty="0">
              <a:solidFill>
                <a:schemeClr val="tx1">
                  <a:lumMod val="65000"/>
                  <a:lumOff val="35000"/>
                </a:schemeClr>
              </a:solidFill>
              <a:latin typeface="Arial"/>
              <a:cs typeface="Arial"/>
            </a:endParaRPr>
          </a:p>
        </p:txBody>
      </p:sp>
      <p:cxnSp>
        <p:nvCxnSpPr>
          <p:cNvPr id="8" name="Straight Connector 7"/>
          <p:cNvCxnSpPr/>
          <p:nvPr/>
        </p:nvCxnSpPr>
        <p:spPr>
          <a:xfrm>
            <a:off x="705998" y="3601478"/>
            <a:ext cx="4810965" cy="0"/>
          </a:xfrm>
          <a:prstGeom prst="line">
            <a:avLst/>
          </a:prstGeom>
          <a:ln w="9525">
            <a:solidFill>
              <a:srgbClr val="29A0A7"/>
            </a:solidFill>
          </a:ln>
          <a:effectLst/>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705998" y="4743522"/>
            <a:ext cx="9234985" cy="307777"/>
          </a:xfrm>
          <a:prstGeom prst="rect">
            <a:avLst/>
          </a:prstGeom>
        </p:spPr>
        <p:txBody>
          <a:bodyPr wrap="square">
            <a:spAutoFit/>
          </a:bodyPr>
          <a:lstStyle/>
          <a:p>
            <a:r>
              <a:rPr lang="en-US" sz="1400" b="1" dirty="0">
                <a:latin typeface="Arial" panose="020B0604020202020204" pitchFamily="34" charset="0"/>
                <a:cs typeface="Arial" panose="020B0604020202020204" pitchFamily="34" charset="0"/>
              </a:rPr>
              <a:t>Heather Waddington - </a:t>
            </a:r>
            <a:r>
              <a:rPr lang="en-GB" sz="1400" b="1" dirty="0">
                <a:solidFill>
                  <a:schemeClr val="tx1">
                    <a:lumMod val="65000"/>
                    <a:lumOff val="35000"/>
                  </a:schemeClr>
                </a:solidFill>
                <a:latin typeface="Arial" panose="020B0604020202020204" pitchFamily="34" charset="0"/>
                <a:cs typeface="Arial" panose="020B0604020202020204" pitchFamily="34" charset="0"/>
              </a:rPr>
              <a:t>Head of Funding Strategy</a:t>
            </a:r>
            <a:endParaRPr lang="en-US" sz="1400" b="1"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C62EAA2F-8093-6242-97A4-8C20DFCFE1A6}"/>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351939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24758" y="889845"/>
            <a:ext cx="10342485" cy="5078313"/>
          </a:xfrm>
          <a:prstGeom prst="rect">
            <a:avLst/>
          </a:prstGeom>
          <a:noFill/>
        </p:spPr>
        <p:txBody>
          <a:bodyPr wrap="square" rtlCol="0" anchor="ctr">
            <a:spAutoFit/>
          </a:bodyPr>
          <a:lstStyle/>
          <a:p>
            <a:pPr marL="0" lvl="1" algn="ctr"/>
            <a:r>
              <a:rPr lang="en-GB" sz="6000" b="1" dirty="0">
                <a:solidFill>
                  <a:srgbClr val="166976"/>
                </a:solidFill>
                <a:latin typeface="Arial" panose="020B0604020202020204" pitchFamily="34" charset="0"/>
                <a:ea typeface="+mn-lt"/>
                <a:cs typeface="Arial" panose="020B0604020202020204" pitchFamily="34" charset="0"/>
              </a:rPr>
              <a:t>Strategic Context – Supporting Local Business</a:t>
            </a:r>
          </a:p>
          <a:p>
            <a:pPr marL="0" lvl="1" algn="ctr"/>
            <a:endParaRPr lang="en-GB" sz="6000" b="1" dirty="0">
              <a:solidFill>
                <a:srgbClr val="166976"/>
              </a:solidFill>
              <a:latin typeface="Arial" panose="020B0604020202020204" pitchFamily="34" charset="0"/>
              <a:ea typeface="+mn-lt"/>
              <a:cs typeface="Arial" panose="020B0604020202020204" pitchFamily="34" charset="0"/>
            </a:endParaRPr>
          </a:p>
          <a:p>
            <a:pPr marL="0" lvl="1" algn="ctr"/>
            <a:r>
              <a:rPr lang="en-GB" sz="2400" b="1" dirty="0">
                <a:effectLst/>
                <a:latin typeface="Arial" panose="020B0604020202020204" pitchFamily="34" charset="0"/>
                <a:ea typeface="+mn-lt"/>
                <a:cs typeface="Arial" panose="020B0604020202020204" pitchFamily="34" charset="0"/>
              </a:rPr>
              <a:t>Sarah Bowes – </a:t>
            </a:r>
            <a:r>
              <a:rPr lang="en-GB" sz="2400" b="1" dirty="0">
                <a:effectLst/>
                <a:latin typeface="Arial" panose="020B0604020202020204" pitchFamily="34" charset="0"/>
                <a:ea typeface="Calibri" panose="020F0502020204030204" pitchFamily="34" charset="0"/>
                <a:cs typeface="Arial" panose="020B0604020202020204" pitchFamily="34" charset="0"/>
              </a:rPr>
              <a:t>Interim Head of Business Support – policy &amp; delivery</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0" lvl="1" algn="ctr"/>
            <a:endParaRPr lang="en-GB" sz="6000" dirty="0">
              <a:solidFill>
                <a:srgbClr val="166976"/>
              </a:solidFill>
              <a:effectLst/>
              <a:latin typeface="Arial" panose="020B0604020202020204" pitchFamily="34" charset="0"/>
              <a:ea typeface="Calibri" panose="020F0502020204030204" pitchFamily="34" charset="0"/>
              <a:cs typeface="Arial" panose="020B0604020202020204" pitchFamily="34" charset="0"/>
            </a:endParaRPr>
          </a:p>
          <a:p>
            <a:pPr marL="195580" lvl="1" indent="-285750" algn="ctr">
              <a:buFont typeface="Arial" panose="020B0604020202020204" pitchFamily="34" charset="0"/>
              <a:buChar char="•"/>
            </a:pPr>
            <a:endParaRPr lang="en-GB" sz="6000" dirty="0">
              <a:latin typeface="Arial" panose="020B0604020202020204" pitchFamily="34" charset="0"/>
              <a:ea typeface="+mn-lt"/>
              <a:cs typeface="Arial" panose="020B0604020202020204" pitchFamily="34" charset="0"/>
            </a:endParaRPr>
          </a:p>
        </p:txBody>
      </p:sp>
      <p:pic>
        <p:nvPicPr>
          <p:cNvPr id="2" name="Picture 1">
            <a:extLst>
              <a:ext uri="{FF2B5EF4-FFF2-40B4-BE49-F238E27FC236}">
                <a16:creationId xmlns:a16="http://schemas.microsoft.com/office/drawing/2014/main" id="{FFB7E183-3716-A616-0A22-E499EE79B543}"/>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89615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5" y="970873"/>
            <a:ext cx="10968881" cy="5078313"/>
          </a:xfrm>
          <a:prstGeom prst="rect">
            <a:avLst/>
          </a:prstGeom>
          <a:noFill/>
        </p:spPr>
        <p:txBody>
          <a:bodyPr wrap="square" rtlCol="0">
            <a:spAutoFit/>
          </a:bodyPr>
          <a:lstStyle/>
          <a:p>
            <a:pPr algn="l" rtl="0" fontAlgn="base"/>
            <a:r>
              <a:rPr lang="en-GB" sz="1800" b="0" i="0" dirty="0">
                <a:solidFill>
                  <a:srgbClr val="000000"/>
                </a:solidFill>
                <a:effectLst/>
                <a:latin typeface="Arial" panose="020B0604020202020204" pitchFamily="34" charset="0"/>
              </a:rPr>
              <a:t>This Invitation to Bid seeks applications under Pillar 2 Supporting Local Business. </a:t>
            </a:r>
            <a:endParaRPr lang="en-GB" b="0" i="0" dirty="0">
              <a:solidFill>
                <a:srgbClr val="000000"/>
              </a:solidFill>
              <a:effectLst/>
              <a:latin typeface="Arial" panose="020B0604020202020204" pitchFamily="34" charset="0"/>
            </a:endParaRPr>
          </a:p>
          <a:p>
            <a:pPr algn="l" rtl="0" fontAlgn="base"/>
            <a:r>
              <a:rPr lang="en-GB" sz="1800" b="0" i="0" dirty="0">
                <a:solidFill>
                  <a:srgbClr val="000000"/>
                </a:solidFill>
                <a:effectLst/>
                <a:latin typeface="Arial" panose="020B0604020202020204" pitchFamily="34" charset="0"/>
              </a:rPr>
              <a:t> </a:t>
            </a:r>
            <a:endParaRPr lang="en-GB" b="0" i="0" dirty="0">
              <a:solidFill>
                <a:srgbClr val="000000"/>
              </a:solidFill>
              <a:effectLst/>
              <a:latin typeface="Arial" panose="020B0604020202020204" pitchFamily="34" charset="0"/>
            </a:endParaRPr>
          </a:p>
          <a:p>
            <a:pPr algn="l" rtl="0" fontAlgn="base"/>
            <a:r>
              <a:rPr lang="en-GB" sz="1800" b="0" i="0" dirty="0">
                <a:solidFill>
                  <a:srgbClr val="000000"/>
                </a:solidFill>
                <a:effectLst/>
                <a:latin typeface="Arial" panose="020B0604020202020204" pitchFamily="34" charset="0"/>
              </a:rPr>
              <a:t>The UKSPF Supporting Local Business Pillar is designed to create jobs and boost community cohesion, by supporting local businesses through networking, collaboration, and stimulating innovation and growth. </a:t>
            </a:r>
          </a:p>
          <a:p>
            <a:pPr algn="l" rtl="0" fontAlgn="base"/>
            <a:endParaRPr lang="en-GB" dirty="0">
              <a:solidFill>
                <a:srgbClr val="000000"/>
              </a:solidFill>
              <a:latin typeface="Arial" panose="020B0604020202020204" pitchFamily="34" charset="0"/>
            </a:endParaRPr>
          </a:p>
          <a:p>
            <a:pPr algn="l" rtl="0" fontAlgn="base"/>
            <a:r>
              <a:rPr lang="en-GB" sz="1800" b="1" i="0" dirty="0">
                <a:solidFill>
                  <a:srgbClr val="000000"/>
                </a:solidFill>
                <a:effectLst/>
                <a:latin typeface="Arial" panose="020B0604020202020204" pitchFamily="34" charset="0"/>
              </a:rPr>
              <a:t>£11.82m </a:t>
            </a:r>
            <a:r>
              <a:rPr lang="en-GB" sz="1800" b="0" i="0" dirty="0">
                <a:solidFill>
                  <a:srgbClr val="000000"/>
                </a:solidFill>
                <a:effectLst/>
                <a:latin typeface="Arial" panose="020B0604020202020204" pitchFamily="34" charset="0"/>
              </a:rPr>
              <a:t>is being allocated via this open call to support three call areas, which aim to deliver against the following government-prescribed interventions, detailed below. </a:t>
            </a:r>
            <a:br>
              <a:rPr lang="en-GB" sz="1800" b="0" i="0" dirty="0">
                <a:solidFill>
                  <a:srgbClr val="000000"/>
                </a:solidFill>
                <a:effectLst/>
                <a:latin typeface="Arial" panose="020B0604020202020204" pitchFamily="34" charset="0"/>
              </a:rPr>
            </a:br>
            <a:r>
              <a:rPr lang="en-GB" sz="1800" b="0" i="0" dirty="0">
                <a:solidFill>
                  <a:srgbClr val="000000"/>
                </a:solidFill>
                <a:effectLst/>
                <a:latin typeface="Arial" panose="020B0604020202020204" pitchFamily="34" charset="0"/>
              </a:rPr>
              <a:t> </a:t>
            </a:r>
            <a:endParaRPr lang="en-GB"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E19: Increasing investment in research and development at the local level </a:t>
            </a:r>
          </a:p>
          <a:p>
            <a:pPr marL="285750" indent="-285750" fontAlgn="base">
              <a:buFont typeface="Arial" panose="020B0604020202020204" pitchFamily="34" charset="0"/>
              <a:buChar char="•"/>
            </a:pPr>
            <a:r>
              <a:rPr lang="en-GB" sz="1800" dirty="0">
                <a:effectLst/>
                <a:latin typeface="Arial" panose="020B0604020202020204" pitchFamily="34" charset="0"/>
                <a:ea typeface="Calibri" panose="020F0502020204030204" pitchFamily="34" charset="0"/>
              </a:rPr>
              <a:t>E22: Investing in enterprise infrastructure and employment/innovation site development projects.</a:t>
            </a:r>
            <a:endParaRPr lang="en-GB"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E23: Strengthening local entrepreneurial ecosystems and supporting businesses at all stages of their development to start, sustain, grow and innovate, including through local networks  </a:t>
            </a:r>
            <a:endParaRPr lang="en-GB"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E24: Funding for new and improvements to existing training hubs, business support offers, ‘incubators’ and ‘accelerators’ for local enterprise (including social enterprise </a:t>
            </a:r>
          </a:p>
          <a:p>
            <a:pPr marL="285750" indent="-285750" fontAlgn="base">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E25: Grants to help places bid for and host international business events and conferences that support wider local growth sectors.</a:t>
            </a:r>
            <a:endParaRPr lang="en-GB" sz="1800" dirty="0">
              <a:effectLst/>
              <a:latin typeface="Arial" panose="020B0604020202020204" pitchFamily="34" charset="0"/>
              <a:ea typeface="Calibri" panose="020F050202020403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E29: Supporting decarbonisation and improving the natural environment whilst growing the local economy</a:t>
            </a: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553998"/>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Investment for local business</a:t>
            </a:r>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3A8C16EE-873E-FF6B-E565-983ED0F690AA}"/>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3536434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31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Diagram 2">
            <a:extLst>
              <a:ext uri="{FF2B5EF4-FFF2-40B4-BE49-F238E27FC236}">
                <a16:creationId xmlns:a16="http://schemas.microsoft.com/office/drawing/2014/main" id="{AD86FE99-B144-7613-3D9D-026ACD2732C9}"/>
              </a:ext>
            </a:extLst>
          </p:cNvPr>
          <p:cNvGraphicFramePr/>
          <p:nvPr>
            <p:extLst>
              <p:ext uri="{D42A27DB-BD31-4B8C-83A1-F6EECF244321}">
                <p14:modId xmlns:p14="http://schemas.microsoft.com/office/powerpoint/2010/main" val="724863447"/>
              </p:ext>
            </p:extLst>
          </p:nvPr>
        </p:nvGraphicFramePr>
        <p:xfrm>
          <a:off x="571356" y="1063002"/>
          <a:ext cx="11133256" cy="4660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a:extLst>
              <a:ext uri="{FF2B5EF4-FFF2-40B4-BE49-F238E27FC236}">
                <a16:creationId xmlns:a16="http://schemas.microsoft.com/office/drawing/2014/main" id="{681DC7B2-014F-8CB0-458E-3A1534CB40F3}"/>
              </a:ext>
            </a:extLst>
          </p:cNvPr>
          <p:cNvGrpSpPr/>
          <p:nvPr/>
        </p:nvGrpSpPr>
        <p:grpSpPr>
          <a:xfrm>
            <a:off x="1528576" y="2254454"/>
            <a:ext cx="2705493" cy="2277546"/>
            <a:chOff x="2309566" y="1634440"/>
            <a:chExt cx="2705493" cy="1962989"/>
          </a:xfrm>
        </p:grpSpPr>
        <p:sp>
          <p:nvSpPr>
            <p:cNvPr id="4" name="TextBox 3">
              <a:extLst>
                <a:ext uri="{FF2B5EF4-FFF2-40B4-BE49-F238E27FC236}">
                  <a16:creationId xmlns:a16="http://schemas.microsoft.com/office/drawing/2014/main" id="{5184AFA9-B2E2-55B2-65CF-FCF6A0317AAD}"/>
                </a:ext>
              </a:extLst>
            </p:cNvPr>
            <p:cNvSpPr txBox="1"/>
            <p:nvPr/>
          </p:nvSpPr>
          <p:spPr>
            <a:xfrm>
              <a:off x="2309566" y="1634440"/>
              <a:ext cx="2705493" cy="1352871"/>
            </a:xfrm>
            <a:prstGeom prst="rect">
              <a:avLst/>
            </a:prstGeom>
            <a:noFill/>
          </p:spPr>
          <p:txBody>
            <a:bodyPr wrap="square" rtlCol="0">
              <a:spAutoFit/>
            </a:bodyPr>
            <a:lstStyle/>
            <a:p>
              <a:pPr algn="ctr"/>
              <a:r>
                <a:rPr lang="en-GB" sz="2000" dirty="0">
                  <a:solidFill>
                    <a:srgbClr val="D0F2F4"/>
                  </a:solidFill>
                  <a:latin typeface="Arial" panose="020B0604020202020204" pitchFamily="34" charset="0"/>
                  <a:cs typeface="Arial" panose="020B0604020202020204" pitchFamily="34" charset="0"/>
                </a:rPr>
                <a:t>Available for this </a:t>
              </a:r>
              <a:br>
                <a:rPr lang="en-GB" sz="2000" dirty="0">
                  <a:solidFill>
                    <a:srgbClr val="D0F2F4"/>
                  </a:solidFill>
                  <a:latin typeface="Arial" panose="020B0604020202020204" pitchFamily="34" charset="0"/>
                  <a:cs typeface="Arial" panose="020B0604020202020204" pitchFamily="34" charset="0"/>
                </a:rPr>
              </a:br>
              <a:r>
                <a:rPr lang="en-GB" sz="2000" dirty="0">
                  <a:solidFill>
                    <a:srgbClr val="D0F2F4"/>
                  </a:solidFill>
                  <a:latin typeface="Arial" panose="020B0604020202020204" pitchFamily="34" charset="0"/>
                  <a:cs typeface="Arial" panose="020B0604020202020204" pitchFamily="34" charset="0"/>
                </a:rPr>
                <a:t>Invitation to Bid  </a:t>
              </a:r>
            </a:p>
            <a:p>
              <a:pPr algn="ctr"/>
              <a:endParaRPr lang="en-GB" sz="1600" dirty="0">
                <a:solidFill>
                  <a:srgbClr val="D0F2F4"/>
                </a:solidFill>
                <a:latin typeface="Arial" panose="020B0604020202020204" pitchFamily="34" charset="0"/>
                <a:cs typeface="Arial" panose="020B0604020202020204" pitchFamily="34" charset="0"/>
              </a:endParaRPr>
            </a:p>
            <a:p>
              <a:pPr algn="ctr"/>
              <a:r>
                <a:rPr lang="en-GB" sz="2000" b="1" dirty="0">
                  <a:solidFill>
                    <a:srgbClr val="D0F2F4"/>
                  </a:solidFill>
                  <a:latin typeface="Arial" panose="020B0604020202020204" pitchFamily="34" charset="0"/>
                  <a:cs typeface="Arial" panose="020B0604020202020204" pitchFamily="34" charset="0"/>
                </a:rPr>
                <a:t>Pillar 2: Supporting Local Business</a:t>
              </a:r>
            </a:p>
          </p:txBody>
        </p:sp>
        <p:sp>
          <p:nvSpPr>
            <p:cNvPr id="5" name="TextBox 4">
              <a:extLst>
                <a:ext uri="{FF2B5EF4-FFF2-40B4-BE49-F238E27FC236}">
                  <a16:creationId xmlns:a16="http://schemas.microsoft.com/office/drawing/2014/main" id="{90E2F587-8B61-E145-6527-0AA55D8D5E33}"/>
                </a:ext>
              </a:extLst>
            </p:cNvPr>
            <p:cNvSpPr txBox="1"/>
            <p:nvPr/>
          </p:nvSpPr>
          <p:spPr>
            <a:xfrm>
              <a:off x="2540524" y="2987311"/>
              <a:ext cx="2243579" cy="610118"/>
            </a:xfrm>
            <a:prstGeom prst="rect">
              <a:avLst/>
            </a:prstGeom>
            <a:noFill/>
          </p:spPr>
          <p:txBody>
            <a:bodyPr wrap="square" rtlCol="0">
              <a:spAutoFit/>
            </a:bodyPr>
            <a:lstStyle/>
            <a:p>
              <a:pPr algn="ctr"/>
              <a:r>
                <a:rPr lang="en-GB" sz="4000" b="1" dirty="0">
                  <a:solidFill>
                    <a:srgbClr val="D0F2F4"/>
                  </a:solidFill>
                  <a:latin typeface="Arial" panose="020B0604020202020204" pitchFamily="34" charset="0"/>
                  <a:cs typeface="Arial" panose="020B0604020202020204" pitchFamily="34" charset="0"/>
                </a:rPr>
                <a:t>£11.8m</a:t>
              </a:r>
            </a:p>
          </p:txBody>
        </p:sp>
      </p:grpSp>
      <p:sp>
        <p:nvSpPr>
          <p:cNvPr id="2" name="TextBox 1">
            <a:extLst>
              <a:ext uri="{FF2B5EF4-FFF2-40B4-BE49-F238E27FC236}">
                <a16:creationId xmlns:a16="http://schemas.microsoft.com/office/drawing/2014/main" id="{5B23ABC4-CE5E-3688-E6F1-27FEBF47C95A}"/>
              </a:ext>
            </a:extLst>
          </p:cNvPr>
          <p:cNvSpPr txBox="1"/>
          <p:nvPr/>
        </p:nvSpPr>
        <p:spPr>
          <a:xfrm>
            <a:off x="7037008" y="1472496"/>
            <a:ext cx="1055802" cy="523220"/>
          </a:xfrm>
          <a:prstGeom prst="rect">
            <a:avLst/>
          </a:prstGeom>
          <a:noFill/>
        </p:spPr>
        <p:txBody>
          <a:bodyPr wrap="square" rtlCol="0">
            <a:spAutoFit/>
          </a:bodyPr>
          <a:lstStyle/>
          <a:p>
            <a:pPr algn="ctr"/>
            <a:r>
              <a:rPr lang="en-GB" sz="1600" b="1" dirty="0">
                <a:latin typeface="Arial" panose="020B0604020202020204" pitchFamily="34" charset="0"/>
                <a:cs typeface="Arial" panose="020B0604020202020204" pitchFamily="34" charset="0"/>
              </a:rPr>
              <a:t>£1.3m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(all revenue)</a:t>
            </a:r>
          </a:p>
        </p:txBody>
      </p:sp>
      <p:sp>
        <p:nvSpPr>
          <p:cNvPr id="11" name="TextBox 10">
            <a:extLst>
              <a:ext uri="{FF2B5EF4-FFF2-40B4-BE49-F238E27FC236}">
                <a16:creationId xmlns:a16="http://schemas.microsoft.com/office/drawing/2014/main" id="{5EF337A8-4881-62E3-3F54-540F5C9E3937}"/>
              </a:ext>
            </a:extLst>
          </p:cNvPr>
          <p:cNvSpPr txBox="1"/>
          <p:nvPr/>
        </p:nvSpPr>
        <p:spPr>
          <a:xfrm>
            <a:off x="6447932" y="3131617"/>
            <a:ext cx="1055802" cy="523220"/>
          </a:xfrm>
          <a:prstGeom prst="rect">
            <a:avLst/>
          </a:prstGeom>
          <a:noFill/>
        </p:spPr>
        <p:txBody>
          <a:bodyPr wrap="square" rtlCol="0">
            <a:spAutoFit/>
          </a:bodyPr>
          <a:lstStyle/>
          <a:p>
            <a:pPr algn="ctr"/>
            <a:r>
              <a:rPr lang="en-GB" sz="1600" b="1" dirty="0">
                <a:latin typeface="Arial" panose="020B0604020202020204" pitchFamily="34" charset="0"/>
                <a:cs typeface="Arial" panose="020B0604020202020204" pitchFamily="34" charset="0"/>
              </a:rPr>
              <a:t>£500k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(all revenue)</a:t>
            </a:r>
          </a:p>
        </p:txBody>
      </p:sp>
      <p:sp>
        <p:nvSpPr>
          <p:cNvPr id="13" name="TextBox 12">
            <a:extLst>
              <a:ext uri="{FF2B5EF4-FFF2-40B4-BE49-F238E27FC236}">
                <a16:creationId xmlns:a16="http://schemas.microsoft.com/office/drawing/2014/main" id="{98039E71-F8EB-2487-6CD5-8B1C045FE094}"/>
              </a:ext>
            </a:extLst>
          </p:cNvPr>
          <p:cNvSpPr txBox="1"/>
          <p:nvPr/>
        </p:nvSpPr>
        <p:spPr>
          <a:xfrm>
            <a:off x="6447932" y="4629187"/>
            <a:ext cx="1178153" cy="892552"/>
          </a:xfrm>
          <a:prstGeom prst="rect">
            <a:avLst/>
          </a:prstGeom>
          <a:noFill/>
        </p:spPr>
        <p:txBody>
          <a:bodyPr wrap="square" rtlCol="0">
            <a:spAutoFit/>
          </a:bodyPr>
          <a:lstStyle/>
          <a:p>
            <a:pPr algn="ctr"/>
            <a:r>
              <a:rPr lang="en-GB" sz="1600" b="1" dirty="0">
                <a:latin typeface="Arial" panose="020B0604020202020204" pitchFamily="34" charset="0"/>
                <a:cs typeface="Arial" panose="020B0604020202020204" pitchFamily="34" charset="0"/>
              </a:rPr>
              <a:t>£10m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(split between capital and revenue)</a:t>
            </a:r>
          </a:p>
        </p:txBody>
      </p:sp>
      <p:sp>
        <p:nvSpPr>
          <p:cNvPr id="17" name="TextBox 16">
            <a:extLst>
              <a:ext uri="{FF2B5EF4-FFF2-40B4-BE49-F238E27FC236}">
                <a16:creationId xmlns:a16="http://schemas.microsoft.com/office/drawing/2014/main" id="{8026C33C-DE0C-16E6-5462-1989666ACA35}"/>
              </a:ext>
            </a:extLst>
          </p:cNvPr>
          <p:cNvSpPr txBox="1"/>
          <p:nvPr/>
        </p:nvSpPr>
        <p:spPr>
          <a:xfrm>
            <a:off x="463732" y="163990"/>
            <a:ext cx="11240880" cy="584775"/>
          </a:xfrm>
          <a:prstGeom prst="rect">
            <a:avLst/>
          </a:prstGeom>
          <a:noFill/>
        </p:spPr>
        <p:txBody>
          <a:bodyPr wrap="square">
            <a:spAutoFit/>
          </a:bodyPr>
          <a:lstStyle/>
          <a:p>
            <a:r>
              <a:rPr lang="en-US" sz="3200" b="1" dirty="0">
                <a:solidFill>
                  <a:srgbClr val="00838B"/>
                </a:solidFill>
                <a:latin typeface="Arial" panose="020B0604020202020204" pitchFamily="34" charset="0"/>
                <a:cs typeface="Arial" panose="020B0604020202020204" pitchFamily="34" charset="0"/>
              </a:rPr>
              <a:t>Investment for local business – Call Allocation</a:t>
            </a:r>
            <a:endParaRPr lang="en-US" sz="3200" dirty="0">
              <a:solidFill>
                <a:srgbClr val="00838B"/>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CDD822D-1717-BF0D-8FC3-CC5020C42610}"/>
              </a:ext>
            </a:extLst>
          </p:cNvPr>
          <p:cNvPicPr>
            <a:picLocks noChangeAspect="1"/>
          </p:cNvPicPr>
          <p:nvPr/>
        </p:nvPicPr>
        <p:blipFill>
          <a:blip r:embed="rId8"/>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77573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71356" y="901512"/>
            <a:ext cx="11382518" cy="5601533"/>
          </a:xfrm>
          <a:prstGeom prst="rect">
            <a:avLst/>
          </a:prstGeom>
          <a:noFill/>
        </p:spPr>
        <p:txBody>
          <a:bodyPr wrap="square" lIns="91440" tIns="45720" rIns="91440" bIns="45720" rtlCol="0" anchor="t">
            <a:spAutoFit/>
          </a:bodyPr>
          <a:lstStyle/>
          <a:p>
            <a:pPr>
              <a:spcAft>
                <a:spcPts val="300"/>
              </a:spcAft>
            </a:pPr>
            <a:r>
              <a:rPr lang="en-GB" sz="1600" b="1" dirty="0">
                <a:latin typeface="Arial"/>
                <a:ea typeface="+mn-lt"/>
                <a:cs typeface="Arial"/>
              </a:rPr>
              <a:t>Invitation to bid:	 </a:t>
            </a:r>
            <a:r>
              <a:rPr lang="en-GB" sz="1600" dirty="0">
                <a:latin typeface="Arial"/>
                <a:ea typeface="+mn-lt"/>
                <a:cs typeface="Arial"/>
              </a:rPr>
              <a:t>Opens</a:t>
            </a:r>
            <a:r>
              <a:rPr lang="en-GB" sz="1600" b="1" dirty="0">
                <a:latin typeface="Arial"/>
                <a:ea typeface="+mn-lt"/>
                <a:cs typeface="Arial"/>
              </a:rPr>
              <a:t> 17</a:t>
            </a:r>
            <a:r>
              <a:rPr lang="en-GB" sz="1600" b="1" baseline="30000" dirty="0">
                <a:latin typeface="Arial"/>
                <a:ea typeface="+mn-lt"/>
                <a:cs typeface="Arial"/>
              </a:rPr>
              <a:t>th</a:t>
            </a:r>
            <a:r>
              <a:rPr lang="en-GB" sz="1600" b="1" dirty="0">
                <a:latin typeface="Arial"/>
                <a:ea typeface="+mn-lt"/>
                <a:cs typeface="Arial"/>
              </a:rPr>
              <a:t> April 2023</a:t>
            </a:r>
          </a:p>
          <a:p>
            <a:pPr>
              <a:spcAft>
                <a:spcPts val="300"/>
              </a:spcAft>
            </a:pPr>
            <a:endParaRPr lang="en-GB" sz="1600" b="1" dirty="0">
              <a:latin typeface="Arial"/>
              <a:ea typeface="+mn-lt"/>
              <a:cs typeface="Arial"/>
            </a:endParaRPr>
          </a:p>
          <a:p>
            <a:pPr>
              <a:spcAft>
                <a:spcPts val="300"/>
              </a:spcAft>
            </a:pPr>
            <a:r>
              <a:rPr lang="en-GB" sz="1600" b="1" dirty="0">
                <a:latin typeface="Arial"/>
                <a:ea typeface="+mn-lt"/>
                <a:cs typeface="Arial"/>
              </a:rPr>
              <a:t>Invitation to bid:	 </a:t>
            </a:r>
            <a:r>
              <a:rPr lang="en-GB" sz="1600" dirty="0">
                <a:latin typeface="Arial"/>
                <a:ea typeface="+mn-lt"/>
                <a:cs typeface="Arial"/>
              </a:rPr>
              <a:t>Closes</a:t>
            </a:r>
            <a:r>
              <a:rPr lang="en-GB" sz="1600" b="1" dirty="0">
                <a:latin typeface="Arial"/>
                <a:ea typeface="+mn-lt"/>
                <a:cs typeface="Arial"/>
              </a:rPr>
              <a:t> </a:t>
            </a:r>
            <a:r>
              <a:rPr lang="en-GB" sz="1600" b="1" u="sng" dirty="0">
                <a:latin typeface="Arial"/>
                <a:ea typeface="+mn-lt"/>
                <a:cs typeface="Arial"/>
              </a:rPr>
              <a:t>12.00 noon</a:t>
            </a:r>
            <a:r>
              <a:rPr lang="en-GB" sz="1600" b="1" dirty="0">
                <a:latin typeface="Arial"/>
                <a:ea typeface="+mn-lt"/>
                <a:cs typeface="Arial"/>
              </a:rPr>
              <a:t>, Friday 2</a:t>
            </a:r>
            <a:r>
              <a:rPr lang="en-GB" sz="1600" b="1" baseline="30000" dirty="0">
                <a:latin typeface="Arial"/>
                <a:ea typeface="+mn-lt"/>
                <a:cs typeface="Arial"/>
              </a:rPr>
              <a:t>nd</a:t>
            </a:r>
            <a:r>
              <a:rPr lang="en-GB" sz="1600" b="1" dirty="0">
                <a:latin typeface="Arial"/>
                <a:ea typeface="+mn-lt"/>
                <a:cs typeface="Arial"/>
              </a:rPr>
              <a:t> June 2023</a:t>
            </a:r>
          </a:p>
          <a:p>
            <a:pPr>
              <a:spcAft>
                <a:spcPts val="300"/>
              </a:spcAft>
            </a:pPr>
            <a:endParaRPr lang="en-GB" sz="1600" b="1" dirty="0">
              <a:latin typeface="Arial"/>
              <a:ea typeface="+mn-lt"/>
              <a:cs typeface="Arial"/>
            </a:endParaRPr>
          </a:p>
          <a:p>
            <a:pPr>
              <a:spcAft>
                <a:spcPts val="300"/>
              </a:spcAft>
            </a:pPr>
            <a:r>
              <a:rPr lang="en-GB" sz="1600" b="1" dirty="0">
                <a:latin typeface="Arial"/>
                <a:ea typeface="+mn-lt"/>
                <a:cs typeface="Arial"/>
              </a:rPr>
              <a:t>Minimum application levels</a:t>
            </a:r>
          </a:p>
          <a:p>
            <a:pPr>
              <a:spcAft>
                <a:spcPts val="300"/>
              </a:spcAft>
            </a:pPr>
            <a:endParaRPr lang="en-GB" sz="1600" b="1" dirty="0">
              <a:latin typeface="Arial"/>
              <a:ea typeface="+mn-lt"/>
              <a:cs typeface="Arial"/>
            </a:endParaRPr>
          </a:p>
          <a:p>
            <a:pPr marL="285750" indent="-285750">
              <a:spcAft>
                <a:spcPts val="300"/>
              </a:spcAft>
              <a:buFont typeface="Arial"/>
              <a:buChar char="•"/>
            </a:pPr>
            <a:r>
              <a:rPr lang="en-GB" sz="1600" dirty="0">
                <a:latin typeface="Arial"/>
                <a:cs typeface="Arial"/>
              </a:rPr>
              <a:t>Interventions to encourage West Yorkshire Businesses to export - </a:t>
            </a:r>
            <a:r>
              <a:rPr lang="en-GB" sz="1600" dirty="0">
                <a:solidFill>
                  <a:srgbClr val="000000"/>
                </a:solidFill>
                <a:latin typeface="Arial"/>
                <a:cs typeface="Arial"/>
              </a:rPr>
              <a:t>£350,000</a:t>
            </a:r>
            <a:endParaRPr lang="en-GB" sz="1600" dirty="0">
              <a:latin typeface="Arial"/>
              <a:ea typeface="+mn-lt"/>
              <a:cs typeface="Arial"/>
            </a:endParaRPr>
          </a:p>
          <a:p>
            <a:pPr marL="285750" indent="-285750">
              <a:spcAft>
                <a:spcPts val="300"/>
              </a:spcAft>
              <a:buFont typeface="Arial"/>
              <a:buChar char="•"/>
            </a:pPr>
            <a:r>
              <a:rPr lang="en-GB" sz="1600" dirty="0">
                <a:latin typeface="Arial"/>
                <a:cs typeface="Arial"/>
              </a:rPr>
              <a:t>Alternative Business Models pilot</a:t>
            </a:r>
            <a:r>
              <a:rPr lang="en-GB" sz="1600" dirty="0">
                <a:solidFill>
                  <a:srgbClr val="000000"/>
                </a:solidFill>
                <a:latin typeface="Arial"/>
                <a:cs typeface="Arial"/>
              </a:rPr>
              <a:t> - £250,000</a:t>
            </a:r>
            <a:endParaRPr lang="en-GB" sz="1600" dirty="0">
              <a:latin typeface="Arial"/>
              <a:ea typeface="+mn-lt"/>
              <a:cs typeface="Arial"/>
            </a:endParaRPr>
          </a:p>
          <a:p>
            <a:pPr marL="285750" indent="-285750">
              <a:spcAft>
                <a:spcPts val="300"/>
              </a:spcAft>
              <a:buFont typeface="Arial"/>
              <a:buChar char="•"/>
            </a:pPr>
            <a:r>
              <a:rPr lang="en-GB" sz="1600" dirty="0">
                <a:latin typeface="Arial"/>
                <a:cs typeface="Arial"/>
              </a:rPr>
              <a:t>Innovation for Business Resilience and Growth - </a:t>
            </a:r>
            <a:r>
              <a:rPr lang="en-GB" sz="1600" dirty="0">
                <a:solidFill>
                  <a:srgbClr val="000000"/>
                </a:solidFill>
                <a:latin typeface="Arial"/>
                <a:cs typeface="Arial"/>
              </a:rPr>
              <a:t>£500,000</a:t>
            </a:r>
            <a:endParaRPr lang="en-GB" sz="1600" dirty="0">
              <a:latin typeface="Arial"/>
              <a:ea typeface="+mn-lt"/>
              <a:cs typeface="Arial"/>
            </a:endParaRPr>
          </a:p>
          <a:p>
            <a:pPr>
              <a:spcAft>
                <a:spcPts val="300"/>
              </a:spcAft>
            </a:pPr>
            <a:endParaRPr lang="en-GB" sz="1600" dirty="0">
              <a:latin typeface="Arial"/>
              <a:ea typeface="+mn-lt"/>
              <a:cs typeface="Arial"/>
            </a:endParaRPr>
          </a:p>
          <a:p>
            <a:pPr marL="285750" indent="-285750">
              <a:spcAft>
                <a:spcPts val="300"/>
              </a:spcAft>
              <a:buFont typeface="Arial" panose="020B0604020202020204" pitchFamily="34" charset="0"/>
              <a:buChar char="•"/>
            </a:pPr>
            <a:r>
              <a:rPr lang="en-GB" sz="1600" dirty="0">
                <a:latin typeface="Arial"/>
                <a:ea typeface="+mn-lt"/>
                <a:cs typeface="Arial"/>
              </a:rPr>
              <a:t>Applications are expected to demonstrate appropriate scale and impact</a:t>
            </a:r>
          </a:p>
          <a:p>
            <a:pPr>
              <a:spcAft>
                <a:spcPts val="300"/>
              </a:spcAft>
            </a:pPr>
            <a:endParaRPr lang="en-GB" sz="1600" dirty="0">
              <a:latin typeface="Arial"/>
              <a:ea typeface="+mn-lt"/>
              <a:cs typeface="Arial"/>
            </a:endParaRPr>
          </a:p>
          <a:p>
            <a:pPr marL="285750" indent="-285750">
              <a:spcAft>
                <a:spcPts val="300"/>
              </a:spcAft>
              <a:buFont typeface="Arial" panose="020B0604020202020204" pitchFamily="34" charset="0"/>
              <a:buChar char="•"/>
            </a:pPr>
            <a:r>
              <a:rPr lang="en-GB" sz="1600" dirty="0">
                <a:latin typeface="Arial"/>
                <a:ea typeface="+mn-lt"/>
                <a:cs typeface="Arial"/>
              </a:rPr>
              <a:t>Applications requesting an amount below the ‘Minimum Application Level’ will be rejected.</a:t>
            </a:r>
          </a:p>
          <a:p>
            <a:pPr marL="285750" indent="-285750">
              <a:spcAft>
                <a:spcPts val="300"/>
              </a:spcAft>
              <a:buFont typeface="Arial" panose="020B0604020202020204" pitchFamily="34" charset="0"/>
              <a:buChar char="•"/>
            </a:pPr>
            <a:endParaRPr lang="en-GB" sz="1600" dirty="0">
              <a:effectLst/>
              <a:latin typeface="Arial"/>
              <a:ea typeface="+mn-lt"/>
              <a:cs typeface="Arial"/>
            </a:endParaRPr>
          </a:p>
          <a:p>
            <a:pPr marL="285750" indent="-285750">
              <a:spcAft>
                <a:spcPts val="300"/>
              </a:spcAft>
              <a:buFont typeface="Arial" panose="020B0604020202020204" pitchFamily="34" charset="0"/>
              <a:buChar char="•"/>
            </a:pPr>
            <a:r>
              <a:rPr lang="en-GB" sz="1600" dirty="0">
                <a:latin typeface="Arial"/>
                <a:ea typeface="+mn-lt"/>
                <a:cs typeface="Arial"/>
              </a:rPr>
              <a:t>Addressing equality, diversity and inclusion is key - p</a:t>
            </a:r>
            <a:r>
              <a:rPr lang="en-GB" sz="1600" dirty="0">
                <a:effectLst/>
                <a:latin typeface="Arial" panose="020B0604020202020204" pitchFamily="34" charset="0"/>
                <a:ea typeface="Times New Roman" panose="02020603050405020304" pitchFamily="18" charset="0"/>
              </a:rPr>
              <a:t>roposals must demonstrate measures that set out how they will proactively engage with and deliver positive outcomes for West Yorkshire residents. This should include consideration of protected characteristics and how groups who are currently underrepresented will be supported.</a:t>
            </a:r>
            <a:endParaRPr lang="en-GB" sz="1600" dirty="0">
              <a:effectLst/>
              <a:latin typeface="Arial" panose="020B0604020202020204" pitchFamily="34" charset="0"/>
              <a:ea typeface="Calibri" panose="020F0502020204030204" pitchFamily="34" charset="0"/>
            </a:endParaRPr>
          </a:p>
          <a:p>
            <a:pPr marL="285750" indent="-285750">
              <a:spcAft>
                <a:spcPts val="300"/>
              </a:spcAft>
              <a:buFont typeface="Arial" panose="020B0604020202020204" pitchFamily="34" charset="0"/>
              <a:buChar char="•"/>
            </a:pPr>
            <a:endParaRPr lang="en-GB" dirty="0">
              <a:highlight>
                <a:srgbClr val="00FF00"/>
              </a:highlight>
              <a:latin typeface="Arial"/>
              <a:ea typeface="+mn-lt"/>
              <a:cs typeface="Arial"/>
            </a:endParaRPr>
          </a:p>
          <a:p>
            <a:pPr marL="285750" indent="-285750">
              <a:buFont typeface="Arial"/>
              <a:buChar char="•"/>
            </a:pPr>
            <a:endParaRPr lang="en-US" sz="1400" dirty="0">
              <a:latin typeface="Arial"/>
              <a:ea typeface="+mn-lt"/>
              <a:cs typeface="Arial"/>
            </a:endParaRPr>
          </a:p>
          <a:p>
            <a:endParaRPr lang="en-GB" sz="1400" dirty="0">
              <a:solidFill>
                <a:srgbClr val="00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74005"/>
            <a:ext cx="11382518" cy="584775"/>
          </a:xfrm>
          <a:prstGeom prst="rect">
            <a:avLst/>
          </a:prstGeom>
          <a:noFill/>
        </p:spPr>
        <p:txBody>
          <a:bodyPr wrap="square" lIns="91440" tIns="45720" rIns="91440" bIns="45720" rtlCol="0" anchor="t">
            <a:spAutoFit/>
          </a:bodyPr>
          <a:lstStyle/>
          <a:p>
            <a:r>
              <a:rPr lang="en-US" sz="3200" b="1" dirty="0">
                <a:solidFill>
                  <a:srgbClr val="00838B"/>
                </a:solidFill>
                <a:latin typeface="Arial" panose="020B0604020202020204" pitchFamily="34" charset="0"/>
                <a:cs typeface="Arial" panose="020B0604020202020204" pitchFamily="34" charset="0"/>
              </a:rPr>
              <a:t>Overall Call Approach</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31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AAD7EB75-B2F1-8C86-A192-AC68290EDC68}"/>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861578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06404" y="1286385"/>
            <a:ext cx="10968881" cy="4370427"/>
          </a:xfrm>
          <a:prstGeom prst="rect">
            <a:avLst/>
          </a:prstGeom>
          <a:noFill/>
        </p:spPr>
        <p:txBody>
          <a:bodyPr wrap="square" rtlCol="0">
            <a:spAutoFit/>
          </a:bodyPr>
          <a:lstStyle/>
          <a:p>
            <a:pPr algn="l" rtl="0" fontAlgn="base"/>
            <a:endParaRPr lang="en-GB" dirty="0">
              <a:solidFill>
                <a:srgbClr val="000000"/>
              </a:solidFill>
              <a:latin typeface="Arial" panose="020B0604020202020204" pitchFamily="34" charset="0"/>
            </a:endParaRPr>
          </a:p>
          <a:p>
            <a:pPr algn="l" rtl="0" fontAlgn="base"/>
            <a:r>
              <a:rPr lang="en-GB" sz="2000" b="1" dirty="0">
                <a:solidFill>
                  <a:srgbClr val="000000"/>
                </a:solidFill>
                <a:latin typeface="Arial" panose="020B0604020202020204" pitchFamily="34" charset="0"/>
              </a:rPr>
              <a:t>Geographical Coverage – </a:t>
            </a:r>
            <a:r>
              <a:rPr lang="en-GB" sz="2000" dirty="0">
                <a:solidFill>
                  <a:srgbClr val="000000"/>
                </a:solidFill>
                <a:latin typeface="Arial" panose="020B0604020202020204" pitchFamily="34" charset="0"/>
              </a:rPr>
              <a:t>West Yorkshire</a:t>
            </a:r>
          </a:p>
          <a:p>
            <a:pPr algn="l" rtl="0" fontAlgn="base"/>
            <a:r>
              <a:rPr lang="en-GB" sz="2000" b="1" dirty="0">
                <a:solidFill>
                  <a:srgbClr val="000000"/>
                </a:solidFill>
                <a:latin typeface="Arial" panose="020B0604020202020204" pitchFamily="34" charset="0"/>
              </a:rPr>
              <a:t>Notional allocation - </a:t>
            </a:r>
            <a:r>
              <a:rPr lang="en-GB" sz="2000" dirty="0">
                <a:solidFill>
                  <a:srgbClr val="000000"/>
                </a:solidFill>
                <a:latin typeface="Arial" panose="020B0604020202020204" pitchFamily="34" charset="0"/>
              </a:rPr>
              <a:t>£1.3m Revenue</a:t>
            </a:r>
          </a:p>
          <a:p>
            <a:pPr algn="l" rtl="0" fontAlgn="base"/>
            <a:r>
              <a:rPr lang="en-GB" sz="2000" b="1" dirty="0">
                <a:solidFill>
                  <a:srgbClr val="000000"/>
                </a:solidFill>
                <a:latin typeface="Arial" panose="020B0604020202020204" pitchFamily="34" charset="0"/>
              </a:rPr>
              <a:t>Minimum award value - </a:t>
            </a:r>
            <a:r>
              <a:rPr lang="en-GB" sz="2000" dirty="0">
                <a:solidFill>
                  <a:srgbClr val="000000"/>
                </a:solidFill>
                <a:latin typeface="Arial" panose="020B0604020202020204" pitchFamily="34" charset="0"/>
              </a:rPr>
              <a:t>£350,000</a:t>
            </a:r>
          </a:p>
          <a:p>
            <a:pPr algn="l" rtl="0" fontAlgn="base"/>
            <a:r>
              <a:rPr lang="en-GB" sz="2000" b="1" dirty="0">
                <a:solidFill>
                  <a:srgbClr val="000000"/>
                </a:solidFill>
                <a:latin typeface="Arial" panose="020B0604020202020204" pitchFamily="34" charset="0"/>
              </a:rPr>
              <a:t>Intervention Rate – </a:t>
            </a:r>
            <a:r>
              <a:rPr lang="en-GB" sz="2000" dirty="0">
                <a:solidFill>
                  <a:srgbClr val="000000"/>
                </a:solidFill>
                <a:latin typeface="Arial" panose="020B0604020202020204" pitchFamily="34" charset="0"/>
              </a:rPr>
              <a:t>90% Maximum</a:t>
            </a:r>
          </a:p>
          <a:p>
            <a:pPr algn="l" rtl="0" fontAlgn="base"/>
            <a:endParaRPr lang="en-GB" sz="2000" b="1" dirty="0">
              <a:solidFill>
                <a:srgbClr val="000000"/>
              </a:solidFill>
              <a:latin typeface="Arial" panose="020B0604020202020204" pitchFamily="34" charset="0"/>
            </a:endParaRPr>
          </a:p>
          <a:p>
            <a:pPr algn="just" rtl="0" fontAlgn="base"/>
            <a:r>
              <a:rPr lang="en-GB" sz="1600" b="1" i="0" dirty="0">
                <a:solidFill>
                  <a:srgbClr val="000000"/>
                </a:solidFill>
                <a:effectLst/>
                <a:latin typeface="Arial" panose="020B0604020202020204" pitchFamily="34" charset="0"/>
              </a:rPr>
              <a:t>Key Objectives</a:t>
            </a:r>
            <a:r>
              <a:rPr lang="en-GB" sz="1600" b="0" i="0" dirty="0">
                <a:solidFill>
                  <a:srgbClr val="000000"/>
                </a:solidFill>
                <a:effectLst/>
                <a:latin typeface="Arial" panose="020B0604020202020204" pitchFamily="34" charset="0"/>
              </a:rPr>
              <a:t> </a:t>
            </a:r>
          </a:p>
          <a:p>
            <a:pPr algn="just" rtl="0" fontAlgn="base"/>
            <a:endParaRPr lang="en-GB" sz="1600" b="0" i="0" dirty="0">
              <a:solidFill>
                <a:srgbClr val="000000"/>
              </a:solidFill>
              <a:effectLst/>
              <a:latin typeface="Segoe UI" panose="020B0502040204020203" pitchFamily="34" charset="0"/>
            </a:endParaRPr>
          </a:p>
          <a:p>
            <a:pPr marL="285750" indent="-285750" algn="just" rtl="0" fontAlgn="base">
              <a:buFont typeface="Arial" panose="020B0604020202020204" pitchFamily="34" charset="0"/>
              <a:buChar char="•"/>
            </a:pPr>
            <a:r>
              <a:rPr lang="en-GB" b="0" i="0" dirty="0">
                <a:solidFill>
                  <a:srgbClr val="000000"/>
                </a:solidFill>
                <a:effectLst/>
                <a:latin typeface="Arial" panose="020B0604020202020204" pitchFamily="34" charset="0"/>
              </a:rPr>
              <a:t>Build international regional economic relationships for trade. </a:t>
            </a:r>
          </a:p>
          <a:p>
            <a:pPr marL="285750" indent="-285750" algn="just" rtl="0" fontAlgn="base">
              <a:buFont typeface="Arial" panose="020B0604020202020204" pitchFamily="34" charset="0"/>
              <a:buChar char="•"/>
            </a:pPr>
            <a:r>
              <a:rPr lang="en-GB" b="0" i="0" dirty="0">
                <a:solidFill>
                  <a:srgbClr val="000000"/>
                </a:solidFill>
                <a:effectLst/>
                <a:latin typeface="Arial" panose="020B0604020202020204" pitchFamily="34" charset="0"/>
              </a:rPr>
              <a:t>Help businesses across the region to understand free trade agreements and grasp opportunities. </a:t>
            </a:r>
          </a:p>
          <a:p>
            <a:pPr marL="285750" indent="-285750" algn="just" rtl="0" fontAlgn="base">
              <a:buFont typeface="Arial" panose="020B0604020202020204" pitchFamily="34" charset="0"/>
              <a:buChar char="•"/>
            </a:pPr>
            <a:r>
              <a:rPr lang="en-GB" b="0" i="0" dirty="0">
                <a:solidFill>
                  <a:srgbClr val="000000"/>
                </a:solidFill>
                <a:effectLst/>
                <a:latin typeface="Arial" panose="020B0604020202020204" pitchFamily="34" charset="0"/>
              </a:rPr>
              <a:t>Inspire businesses in the region to think internationally as part of business planning.</a:t>
            </a:r>
          </a:p>
          <a:p>
            <a:pPr marL="285750" indent="-285750" algn="just" rtl="0" fontAlgn="base">
              <a:buFont typeface="Arial" panose="020B0604020202020204" pitchFamily="34" charset="0"/>
              <a:buChar char="•"/>
            </a:pPr>
            <a:r>
              <a:rPr lang="en-GB" b="0" i="0" dirty="0">
                <a:solidFill>
                  <a:srgbClr val="000000"/>
                </a:solidFill>
                <a:effectLst/>
                <a:latin typeface="Arial" panose="020B0604020202020204" pitchFamily="34" charset="0"/>
              </a:rPr>
              <a:t>Deliver trade support to businesses. </a:t>
            </a:r>
          </a:p>
          <a:p>
            <a:pPr marL="285750" indent="-285750" algn="just" rtl="0" fontAlgn="base">
              <a:buFont typeface="Arial" panose="020B0604020202020204" pitchFamily="34" charset="0"/>
              <a:buChar char="•"/>
            </a:pPr>
            <a:r>
              <a:rPr lang="en-GB" b="0" i="0" dirty="0">
                <a:solidFill>
                  <a:srgbClr val="000000"/>
                </a:solidFill>
                <a:effectLst/>
                <a:latin typeface="Arial" panose="020B0604020202020204" pitchFamily="34" charset="0"/>
              </a:rPr>
              <a:t>Promote the region and businesses based here on the international stage. </a:t>
            </a:r>
          </a:p>
          <a:p>
            <a:pPr algn="l" rtl="0" fontAlgn="base"/>
            <a:endParaRPr lang="en-GB" sz="2000" b="1" dirty="0">
              <a:latin typeface="WordVisi_MSFontService"/>
            </a:endParaRPr>
          </a:p>
          <a:p>
            <a:pPr algn="l" rtl="0" fontAlgn="base"/>
            <a:endParaRPr lang="en-GB" sz="1800" b="0" i="0" dirty="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1- </a:t>
            </a:r>
            <a:r>
              <a:rPr lang="en-GB" sz="3000" b="1" dirty="0">
                <a:solidFill>
                  <a:srgbClr val="00838B"/>
                </a:solidFill>
                <a:latin typeface="Arial" panose="020B0604020202020204" pitchFamily="34" charset="0"/>
                <a:cs typeface="Arial" panose="020B0604020202020204" pitchFamily="34" charset="0"/>
              </a:rPr>
              <a:t>Interventions to encourage West Yorkshire businesses to export</a:t>
            </a: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1190794"/>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E9FCB5B0-F5C6-0137-6823-7C1DF172D372}"/>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607361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06404" y="1286385"/>
            <a:ext cx="10968881" cy="3000821"/>
          </a:xfrm>
          <a:prstGeom prst="rect">
            <a:avLst/>
          </a:prstGeom>
          <a:noFill/>
        </p:spPr>
        <p:txBody>
          <a:bodyPr wrap="square" rtlCol="0">
            <a:spAutoFit/>
          </a:bodyPr>
          <a:lstStyle/>
          <a:p>
            <a:pPr marL="342900" indent="-342900" algn="l" rtl="0" fontAlgn="base">
              <a:lnSpc>
                <a:spcPct val="150000"/>
              </a:lnSpc>
              <a:buFont typeface="Arial" panose="020B0604020202020204" pitchFamily="34" charset="0"/>
              <a:buChar char="•"/>
            </a:pPr>
            <a:r>
              <a:rPr lang="en-GB" dirty="0">
                <a:latin typeface="Arial" panose="020B0604020202020204" pitchFamily="34" charset="0"/>
              </a:rPr>
              <a:t>Government wants to reach £1trillion annual exports by 2030</a:t>
            </a:r>
          </a:p>
          <a:p>
            <a:pPr algn="l" rtl="0" fontAlgn="base">
              <a:lnSpc>
                <a:spcPct val="150000"/>
              </a:lnSpc>
            </a:pPr>
            <a:endParaRPr lang="en-GB" b="0" i="0" dirty="0">
              <a:effectLst/>
              <a:latin typeface="Arial" panose="020B0604020202020204" pitchFamily="34" charset="0"/>
            </a:endParaRPr>
          </a:p>
          <a:p>
            <a:pPr marL="342900" indent="-342900" algn="l" rtl="0" fontAlgn="base">
              <a:lnSpc>
                <a:spcPct val="150000"/>
              </a:lnSpc>
              <a:buFont typeface="Arial" panose="020B0604020202020204" pitchFamily="34" charset="0"/>
              <a:buChar char="•"/>
            </a:pPr>
            <a:r>
              <a:rPr lang="en-GB" b="0" i="0" dirty="0">
                <a:effectLst/>
                <a:latin typeface="Arial" panose="020B0604020202020204" pitchFamily="34" charset="0"/>
              </a:rPr>
              <a:t>UK’s National Export Strategy outlines 12-point plan to achieve this</a:t>
            </a:r>
          </a:p>
          <a:p>
            <a:pPr marL="342900" indent="-342900" algn="l" rtl="0" fontAlgn="base">
              <a:lnSpc>
                <a:spcPct val="150000"/>
              </a:lnSpc>
              <a:buFont typeface="Arial" panose="020B0604020202020204" pitchFamily="34" charset="0"/>
              <a:buChar char="•"/>
            </a:pPr>
            <a:endParaRPr lang="en-GB" dirty="0">
              <a:latin typeface="Arial" panose="020B0604020202020204" pitchFamily="34" charset="0"/>
            </a:endParaRPr>
          </a:p>
          <a:p>
            <a:pPr marL="342900" indent="-342900" algn="l" rtl="0" fontAlgn="base">
              <a:lnSpc>
                <a:spcPct val="150000"/>
              </a:lnSpc>
              <a:buFont typeface="Arial" panose="020B0604020202020204" pitchFamily="34" charset="0"/>
              <a:buChar char="•"/>
            </a:pPr>
            <a:r>
              <a:rPr lang="en-GB" dirty="0">
                <a:latin typeface="Arial" panose="020B0604020202020204" pitchFamily="34" charset="0"/>
              </a:rPr>
              <a:t>West Yorkshire’s Trade Strategy sets framework for supporting this ambition at regional level</a:t>
            </a:r>
          </a:p>
          <a:p>
            <a:pPr marL="342900" indent="-342900" algn="l" rtl="0" fontAlgn="base">
              <a:buFont typeface="Arial" panose="020B0604020202020204" pitchFamily="34" charset="0"/>
              <a:buChar char="•"/>
            </a:pPr>
            <a:endParaRPr lang="en-GB" b="0" i="0" dirty="0">
              <a:effectLst/>
              <a:latin typeface="Arial" panose="020B0604020202020204" pitchFamily="34" charset="0"/>
            </a:endParaRPr>
          </a:p>
          <a:p>
            <a:pPr marL="342900" indent="-342900" algn="l" rtl="0" fontAlgn="base">
              <a:buFont typeface="Arial" panose="020B0604020202020204" pitchFamily="34" charset="0"/>
              <a:buChar char="•"/>
            </a:pPr>
            <a:r>
              <a:rPr lang="en-GB" b="0" i="0" dirty="0">
                <a:effectLst/>
                <a:latin typeface="Arial" panose="020B0604020202020204" pitchFamily="34" charset="0"/>
              </a:rPr>
              <a:t>West Yorkshire Business and Productivity Pl</a:t>
            </a:r>
            <a:r>
              <a:rPr lang="en-GB" dirty="0">
                <a:latin typeface="Arial" panose="020B0604020202020204" pitchFamily="34" charset="0"/>
              </a:rPr>
              <a:t>an recognises export as a positive business behaviour for boosting productivity.</a:t>
            </a: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1 – </a:t>
            </a:r>
            <a:r>
              <a:rPr lang="en-GB" sz="3000" b="1" dirty="0">
                <a:solidFill>
                  <a:srgbClr val="00838B"/>
                </a:solidFill>
                <a:latin typeface="Arial" panose="020B0604020202020204" pitchFamily="34" charset="0"/>
                <a:cs typeface="Arial" panose="020B0604020202020204" pitchFamily="34" charset="0"/>
              </a:rPr>
              <a:t>Strategic and Policy Context</a:t>
            </a:r>
          </a:p>
          <a:p>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3AACD060-C323-A313-F297-8F3C7756D387}"/>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550015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5" y="905200"/>
            <a:ext cx="11348008" cy="4349909"/>
          </a:xfrm>
          <a:prstGeom prst="rect">
            <a:avLst/>
          </a:prstGeom>
          <a:noFill/>
        </p:spPr>
        <p:txBody>
          <a:bodyPr wrap="square" rtlCol="0">
            <a:spAutoFit/>
          </a:bodyPr>
          <a:lstStyle/>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Targeted International trade support for West Yorkshire SMEs:</a:t>
            </a:r>
            <a:endParaRPr lang="en-GB" sz="1800" b="0" i="0">
              <a:solidFill>
                <a:srgbClr val="000000"/>
              </a:solidFill>
              <a:effectLst/>
              <a:latin typeface="Arial" panose="020B0604020202020204" pitchFamily="34" charset="0"/>
            </a:endParaRPr>
          </a:p>
          <a:p>
            <a:pPr marL="742950" lvl="1" indent="-285750" fontAlgn="base">
              <a:buFont typeface="Arial" panose="020B0604020202020204" pitchFamily="34" charset="0"/>
              <a:buChar char="•"/>
            </a:pPr>
            <a:r>
              <a:rPr lang="en-GB" b="0" i="0">
                <a:solidFill>
                  <a:srgbClr val="000000"/>
                </a:solidFill>
                <a:effectLst/>
                <a:latin typeface="Arial" panose="020B0604020202020204" pitchFamily="34" charset="0"/>
              </a:rPr>
              <a:t>Diagnostic and financial support for SME’s to support businesses to exploit their export potential. </a:t>
            </a:r>
            <a:endParaRPr lang="en-GB">
              <a:solidFill>
                <a:srgbClr val="000000"/>
              </a:solidFill>
              <a:latin typeface="Arial" panose="020B0604020202020204" pitchFamily="34" charset="0"/>
            </a:endParaRPr>
          </a:p>
          <a:p>
            <a:pPr marL="742950" lvl="1" indent="-285750" fontAlgn="base">
              <a:buFont typeface="Arial" panose="020B0604020202020204" pitchFamily="34" charset="0"/>
              <a:buChar char="•"/>
            </a:pPr>
            <a:r>
              <a:rPr lang="en-GB" sz="1800" b="0" i="0">
                <a:solidFill>
                  <a:srgbClr val="000000"/>
                </a:solidFill>
                <a:effectLst/>
                <a:latin typeface="Arial" panose="020B0604020202020204" pitchFamily="34" charset="0"/>
              </a:rPr>
              <a:t>Supporting businesses in new target</a:t>
            </a:r>
            <a:r>
              <a:rPr lang="en-GB" sz="1800" b="0" i="0" dirty="0">
                <a:solidFill>
                  <a:srgbClr val="000000"/>
                </a:solidFill>
                <a:effectLst/>
                <a:latin typeface="Arial" panose="020B0604020202020204" pitchFamily="34" charset="0"/>
              </a:rPr>
              <a:t> markets as identified in the West Yorkshire Trade Strategy.  </a:t>
            </a:r>
            <a:endParaRPr lang="en-GB" sz="1800" b="0" i="0">
              <a:solidFill>
                <a:srgbClr val="000000"/>
              </a:solidFill>
              <a:effectLst/>
              <a:latin typeface="Arial" panose="020B0604020202020204" pitchFamily="34" charset="0"/>
            </a:endParaRPr>
          </a:p>
          <a:p>
            <a:pPr marL="742950" lvl="1" indent="-285750" fontAlgn="base">
              <a:buFont typeface="Arial" panose="020B0604020202020204" pitchFamily="34" charset="0"/>
              <a:buChar char="•"/>
            </a:pPr>
            <a:r>
              <a:rPr lang="en-GB" b="0" i="0">
                <a:solidFill>
                  <a:srgbClr val="000000"/>
                </a:solidFill>
                <a:effectLst/>
                <a:latin typeface="Arial" panose="020B0604020202020204" pitchFamily="34" charset="0"/>
              </a:rPr>
              <a:t>Must benefit a range of people from protected characteristics. </a:t>
            </a:r>
          </a:p>
          <a:p>
            <a:pPr algn="l" rtl="0" fontAlgn="base"/>
            <a:endParaRPr lang="en-GB" sz="1800" b="0" i="0" dirty="0">
              <a:solidFill>
                <a:srgbClr val="000000"/>
              </a:solidFill>
              <a:effectLst/>
              <a:latin typeface="Arial" panose="020B0604020202020204" pitchFamily="34" charset="0"/>
            </a:endParaRPr>
          </a:p>
          <a:p>
            <a:pPr algn="l" rtl="0" fontAlgn="base"/>
            <a:r>
              <a:rPr lang="en-GB" sz="1800" b="1" i="0" dirty="0">
                <a:solidFill>
                  <a:srgbClr val="000000"/>
                </a:solidFill>
                <a:effectLst/>
                <a:latin typeface="Arial" panose="020B0604020202020204" pitchFamily="34" charset="0"/>
              </a:rPr>
              <a:t>This could include: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Focused activity to curate evidence of cluster/sector specialisms.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The development of showcase documents and marketing materials and event management of a meet the buyer event or series of events which promotes the region’s SMEs.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Organise in market visits.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Targeted activity with significantly internationally focused businesses in the region.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Management of the online trade portal including curation of content.   </a:t>
            </a:r>
          </a:p>
          <a:p>
            <a:pPr algn="l" rtl="0" fontAlgn="base"/>
            <a:endParaRPr lang="en-GB" sz="1800" b="0" i="0" dirty="0">
              <a:solidFill>
                <a:srgbClr val="000000"/>
              </a:solidFill>
              <a:effectLst/>
              <a:latin typeface="Arial" panose="020B0604020202020204" pitchFamily="34" charset="0"/>
            </a:endParaRPr>
          </a:p>
          <a:p>
            <a:pPr marL="285750" indent="-285750" fontAlgn="auto">
              <a:lnSpc>
                <a:spcPct val="100000"/>
              </a:lnSpc>
              <a:spcAft>
                <a:spcPts val="800"/>
              </a:spcAft>
              <a:buFont typeface="Arial" panose="020B0604020202020204" pitchFamily="34" charset="0"/>
              <a:buChar char="•"/>
            </a:pPr>
            <a:endParaRPr lang="en-GB" sz="1800" b="1">
              <a:latin typeface="WordVisi_MSFontService"/>
            </a:endParaRPr>
          </a:p>
          <a:p>
            <a:pPr algn="l" rtl="0" fontAlgn="base"/>
            <a:endParaRPr lang="en-GB" sz="1800" b="0" i="0" dirty="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553998"/>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1 - </a:t>
            </a:r>
            <a:r>
              <a:rPr lang="en-GB" sz="3000" b="1" dirty="0">
                <a:solidFill>
                  <a:srgbClr val="00838B"/>
                </a:solidFill>
                <a:latin typeface="Arial" panose="020B0604020202020204" pitchFamily="34" charset="0"/>
                <a:cs typeface="Arial" panose="020B0604020202020204" pitchFamily="34" charset="0"/>
              </a:rPr>
              <a:t>Indicative activities sought under this Call</a:t>
            </a: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54F46170-2BE1-E7AF-2B89-9DEFF1673BBE}"/>
              </a:ext>
            </a:extLst>
          </p:cNvPr>
          <p:cNvPicPr>
            <a:picLocks noChangeAspect="1"/>
          </p:cNvPicPr>
          <p:nvPr/>
        </p:nvPicPr>
        <p:blipFill>
          <a:blip r:embed="rId3"/>
          <a:stretch>
            <a:fillRect/>
          </a:stretch>
        </p:blipFill>
        <p:spPr>
          <a:xfrm>
            <a:off x="2544883" y="6042833"/>
            <a:ext cx="7102234" cy="710045"/>
          </a:xfrm>
          <a:prstGeom prst="rect">
            <a:avLst/>
          </a:prstGeom>
        </p:spPr>
      </p:pic>
    </p:spTree>
    <p:extLst>
      <p:ext uri="{BB962C8B-B14F-4D97-AF65-F5344CB8AC3E}">
        <p14:creationId xmlns:p14="http://schemas.microsoft.com/office/powerpoint/2010/main" val="3397568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06404" y="1286385"/>
            <a:ext cx="10968881" cy="4247317"/>
          </a:xfrm>
          <a:prstGeom prst="rect">
            <a:avLst/>
          </a:prstGeom>
          <a:noFill/>
        </p:spPr>
        <p:txBody>
          <a:bodyPr wrap="square" rtlCol="0">
            <a:spAutoFit/>
          </a:bodyPr>
          <a:lstStyle/>
          <a:p>
            <a:pPr algn="l" rtl="0" fontAlgn="base"/>
            <a:r>
              <a:rPr lang="en-GB" sz="1800" b="0" i="0" dirty="0">
                <a:solidFill>
                  <a:srgbClr val="000000"/>
                </a:solidFill>
                <a:effectLst/>
                <a:latin typeface="Arial" panose="020B0604020202020204" pitchFamily="34" charset="0"/>
              </a:rPr>
              <a:t>Seeking projects that support businesses in </a:t>
            </a:r>
            <a:r>
              <a:rPr lang="en-GB" sz="1800" b="1" i="0" dirty="0">
                <a:solidFill>
                  <a:srgbClr val="000000"/>
                </a:solidFill>
                <a:effectLst/>
                <a:latin typeface="Arial" panose="020B0604020202020204" pitchFamily="34" charset="0"/>
              </a:rPr>
              <a:t>one or more</a:t>
            </a:r>
            <a:r>
              <a:rPr lang="en-GB" sz="1800" b="0" i="0" dirty="0">
                <a:solidFill>
                  <a:srgbClr val="000000"/>
                </a:solidFill>
                <a:effectLst/>
                <a:latin typeface="Arial" panose="020B0604020202020204" pitchFamily="34" charset="0"/>
              </a:rPr>
              <a:t> or multiple districts in West Yorkshire to increase their resilience and long-term sustainability through activity relating to Alternative Business Models.</a:t>
            </a:r>
          </a:p>
          <a:p>
            <a:pPr algn="l" rtl="0" fontAlgn="base"/>
            <a:endParaRPr lang="en-GB" dirty="0">
              <a:solidFill>
                <a:srgbClr val="000000"/>
              </a:solidFill>
              <a:latin typeface="Arial" panose="020B0604020202020204" pitchFamily="34" charset="0"/>
            </a:endParaRPr>
          </a:p>
          <a:p>
            <a:pPr algn="l" rtl="0" fontAlgn="base"/>
            <a:r>
              <a:rPr lang="en-GB" sz="1800" b="1" dirty="0">
                <a:solidFill>
                  <a:srgbClr val="000000"/>
                </a:solidFill>
                <a:latin typeface="Arial" panose="020B0604020202020204" pitchFamily="34" charset="0"/>
              </a:rPr>
              <a:t>Geographical Coverage – </a:t>
            </a:r>
            <a:r>
              <a:rPr lang="en-GB" sz="1800" dirty="0">
                <a:solidFill>
                  <a:srgbClr val="000000"/>
                </a:solidFill>
                <a:latin typeface="Arial" panose="020B0604020202020204" pitchFamily="34" charset="0"/>
              </a:rPr>
              <a:t>One or multiple districts of Bradford, Calderdale, Kirklees, Leeds, Wakefield </a:t>
            </a:r>
          </a:p>
          <a:p>
            <a:pPr algn="l" rtl="0" fontAlgn="base"/>
            <a:r>
              <a:rPr lang="en-GB" sz="1800" b="1" dirty="0">
                <a:solidFill>
                  <a:srgbClr val="000000"/>
                </a:solidFill>
                <a:latin typeface="Arial" panose="020B0604020202020204" pitchFamily="34" charset="0"/>
              </a:rPr>
              <a:t>N</a:t>
            </a:r>
            <a:r>
              <a:rPr lang="en-GB" b="1" dirty="0">
                <a:solidFill>
                  <a:srgbClr val="000000"/>
                </a:solidFill>
                <a:latin typeface="Arial" panose="020B0604020202020204" pitchFamily="34" charset="0"/>
              </a:rPr>
              <a:t>otional allocation - </a:t>
            </a:r>
            <a:r>
              <a:rPr lang="en-GB" dirty="0">
                <a:solidFill>
                  <a:srgbClr val="000000"/>
                </a:solidFill>
                <a:latin typeface="Arial" panose="020B0604020202020204" pitchFamily="34" charset="0"/>
              </a:rPr>
              <a:t>£500,000 Revenue</a:t>
            </a:r>
          </a:p>
          <a:p>
            <a:pPr algn="l" rtl="0" fontAlgn="base"/>
            <a:r>
              <a:rPr lang="en-GB" sz="1800" b="1" dirty="0">
                <a:solidFill>
                  <a:srgbClr val="000000"/>
                </a:solidFill>
                <a:latin typeface="Arial" panose="020B0604020202020204" pitchFamily="34" charset="0"/>
              </a:rPr>
              <a:t>Minimum award value - </a:t>
            </a:r>
            <a:r>
              <a:rPr lang="en-GB" sz="1800" dirty="0">
                <a:solidFill>
                  <a:srgbClr val="000000"/>
                </a:solidFill>
                <a:latin typeface="Arial" panose="020B0604020202020204" pitchFamily="34" charset="0"/>
              </a:rPr>
              <a:t>£250,000</a:t>
            </a:r>
          </a:p>
          <a:p>
            <a:pPr algn="l" rtl="0" fontAlgn="base"/>
            <a:r>
              <a:rPr lang="en-GB" b="1" dirty="0">
                <a:solidFill>
                  <a:srgbClr val="000000"/>
                </a:solidFill>
                <a:latin typeface="Arial" panose="020B0604020202020204" pitchFamily="34" charset="0"/>
              </a:rPr>
              <a:t>Intervention Rate – </a:t>
            </a:r>
            <a:r>
              <a:rPr lang="en-GB" dirty="0">
                <a:solidFill>
                  <a:srgbClr val="000000"/>
                </a:solidFill>
                <a:latin typeface="Arial" panose="020B0604020202020204" pitchFamily="34" charset="0"/>
              </a:rPr>
              <a:t>100% Maximum</a:t>
            </a:r>
            <a:endParaRPr lang="en-GB" b="1" dirty="0">
              <a:solidFill>
                <a:srgbClr val="000000"/>
              </a:solidFill>
              <a:latin typeface="Arial" panose="020B0604020202020204" pitchFamily="34" charset="0"/>
            </a:endParaRPr>
          </a:p>
          <a:p>
            <a:pPr algn="l" rtl="0" fontAlgn="base"/>
            <a:endParaRPr lang="en-GB" sz="1800" b="1" dirty="0">
              <a:solidFill>
                <a:srgbClr val="000000"/>
              </a:solidFill>
              <a:latin typeface="Arial" panose="020B0604020202020204" pitchFamily="34" charset="0"/>
            </a:endParaRPr>
          </a:p>
          <a:p>
            <a:pPr algn="just" rtl="0" fontAlgn="base"/>
            <a:r>
              <a:rPr lang="en-GB" sz="1800" b="1" i="0" dirty="0">
                <a:solidFill>
                  <a:srgbClr val="000000"/>
                </a:solidFill>
                <a:effectLst/>
                <a:latin typeface="Arial" panose="020B0604020202020204" pitchFamily="34" charset="0"/>
              </a:rPr>
              <a:t>Key Objectives</a:t>
            </a:r>
            <a:r>
              <a:rPr lang="en-GB" sz="1800" b="0" i="0" dirty="0">
                <a:solidFill>
                  <a:srgbClr val="000000"/>
                </a:solidFill>
                <a:effectLst/>
                <a:latin typeface="Arial" panose="020B0604020202020204" pitchFamily="34" charset="0"/>
              </a:rPr>
              <a:t> </a:t>
            </a:r>
            <a:endParaRPr lang="en-GB" b="0" i="0" dirty="0">
              <a:solidFill>
                <a:srgbClr val="000000"/>
              </a:solidFill>
              <a:effectLst/>
              <a:latin typeface="Segoe UI" panose="020B0502040204020203" pitchFamily="34" charset="0"/>
            </a:endParaRP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Support existing alternative businesses to increase their resilience and long-term sustainability.   </a:t>
            </a:r>
          </a:p>
          <a:p>
            <a:pPr algn="just" rtl="0" fontAlgn="base"/>
            <a:endParaRPr lang="en-GB" sz="1800" b="0" i="0">
              <a:solidFill>
                <a:srgbClr val="000000"/>
              </a:solidFill>
              <a:effectLst/>
              <a:latin typeface="Arial" panose="020B0604020202020204" pitchFamily="34" charset="0"/>
            </a:endParaRP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Explore how traditional businesses can adopt alternative business model principles, and which alternative legal structures may support their resilience and long-term sustainability. </a:t>
            </a:r>
          </a:p>
          <a:p>
            <a:pPr marL="285750" indent="-285750" algn="just" rtl="0" fontAlgn="base">
              <a:buFont typeface="Arial" panose="020B0604020202020204" pitchFamily="34" charset="0"/>
              <a:buChar char="•"/>
            </a:pPr>
            <a:endParaRPr lang="en-GB">
              <a:solidFill>
                <a:srgbClr val="000000"/>
              </a:solidFill>
              <a:latin typeface="Arial" panose="020B0604020202020204" pitchFamily="34" charset="0"/>
            </a:endParaRPr>
          </a:p>
          <a:p>
            <a:pPr algn="just" rtl="0" fontAlgn="base"/>
            <a:endParaRPr lang="en-GB" sz="1800" b="0" i="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2- </a:t>
            </a:r>
            <a:r>
              <a:rPr lang="en-GB" sz="3000" b="1" dirty="0">
                <a:solidFill>
                  <a:srgbClr val="00838B"/>
                </a:solidFill>
                <a:latin typeface="Arial" panose="020B0604020202020204" pitchFamily="34" charset="0"/>
                <a:cs typeface="Arial" panose="020B0604020202020204" pitchFamily="34" charset="0"/>
              </a:rPr>
              <a:t>Interventions to create Alternative Business Models</a:t>
            </a: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1190794"/>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CA2C37BA-E5CC-2C13-702F-7BD3D1B42347}"/>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742742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8913" y="1029531"/>
            <a:ext cx="10680194" cy="3693319"/>
          </a:xfrm>
          <a:prstGeom prst="rect">
            <a:avLst/>
          </a:prstGeom>
          <a:noFill/>
        </p:spPr>
        <p:txBody>
          <a:bodyPr wrap="square" rtlCol="0">
            <a:spAutoFit/>
          </a:bodyPr>
          <a:lstStyle/>
          <a:p>
            <a:pPr marL="285750" indent="-285750" fontAlgn="base">
              <a:buFont typeface="Arial" panose="020B0604020202020204" pitchFamily="34" charset="0"/>
              <a:buChar char="•"/>
            </a:pPr>
            <a:r>
              <a:rPr lang="en-GB" dirty="0">
                <a:latin typeface="Arial" panose="020B0604020202020204" pitchFamily="34" charset="0"/>
              </a:rPr>
              <a:t>This is an opportunity to explore how alternative business models can benefit resilience and sustainability in the West Yorkshire economy. </a:t>
            </a:r>
          </a:p>
          <a:p>
            <a:pPr fontAlgn="base"/>
            <a:endParaRPr lang="en-GB" dirty="0">
              <a:latin typeface="Arial" panose="020B0604020202020204" pitchFamily="34" charset="0"/>
            </a:endParaRPr>
          </a:p>
          <a:p>
            <a:pPr marL="285750" indent="-285750" fontAlgn="base">
              <a:buFont typeface="Arial" panose="020B0604020202020204" pitchFamily="34" charset="0"/>
              <a:buChar char="•"/>
            </a:pPr>
            <a:r>
              <a:rPr lang="en-GB" dirty="0">
                <a:latin typeface="Arial" panose="020B0604020202020204" pitchFamily="34" charset="0"/>
              </a:rPr>
              <a:t>This Call complements the Mayor’s Support Local Businesses and Champion the Regional Economy pledge, through the sub-pledge of </a:t>
            </a:r>
            <a:r>
              <a:rPr lang="en-GB" i="1" dirty="0">
                <a:latin typeface="Arial" panose="020B0604020202020204" pitchFamily="34" charset="0"/>
              </a:rPr>
              <a:t>“</a:t>
            </a:r>
            <a:r>
              <a:rPr lang="en-GB" i="1" dirty="0">
                <a:effectLst/>
                <a:latin typeface="Arial" panose="020B0604020202020204" pitchFamily="34" charset="0"/>
                <a:ea typeface="Calibri" panose="020F0502020204030204" pitchFamily="34" charset="0"/>
              </a:rPr>
              <a:t>supporting cooperative businesses, community wealth building, and exploring the opportunities available for alternative models of business”. </a:t>
            </a:r>
          </a:p>
          <a:p>
            <a:pPr fontAlgn="base"/>
            <a:endParaRPr lang="en-GB" dirty="0">
              <a:latin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rPr>
              <a:t>288 cooperatives in West Yorkshire, employing 4,900 people, with a turnover of £2.6bn (April 2022).</a:t>
            </a:r>
          </a:p>
          <a:p>
            <a:pPr algn="l" rtl="0" fontAlgn="base"/>
            <a:endParaRPr lang="en-GB" dirty="0">
              <a:latin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rPr>
              <a:t>Following Covid, cooperatives were four times less likely that private companies to cease trading, and showed more ambition to grow (61% vs 53%).</a:t>
            </a:r>
          </a:p>
          <a:p>
            <a:pPr algn="l" rtl="0" fontAlgn="base"/>
            <a:endParaRPr lang="en-GB" dirty="0">
              <a:latin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rPr>
              <a:t>Now, facing new short term challenges, including energy price rises and inflation costs. </a:t>
            </a: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2 – </a:t>
            </a:r>
            <a:r>
              <a:rPr lang="en-GB" sz="3000" b="1" dirty="0">
                <a:solidFill>
                  <a:srgbClr val="00838B"/>
                </a:solidFill>
                <a:latin typeface="Arial" panose="020B0604020202020204" pitchFamily="34" charset="0"/>
                <a:cs typeface="Arial" panose="020B0604020202020204" pitchFamily="34" charset="0"/>
              </a:rPr>
              <a:t>Strategic and Policy Context</a:t>
            </a:r>
          </a:p>
          <a:p>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507DB0C4-F715-F9EF-288A-4496D82ABE0D}"/>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909858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8912" y="1070628"/>
            <a:ext cx="10968881" cy="3970318"/>
          </a:xfrm>
          <a:prstGeom prst="rect">
            <a:avLst/>
          </a:prstGeom>
          <a:noFill/>
        </p:spPr>
        <p:txBody>
          <a:bodyPr wrap="square" rtlCol="0">
            <a:spAutoFit/>
          </a:bodyPr>
          <a:lstStyle/>
          <a:p>
            <a:pPr algn="just" rtl="0" fontAlgn="base"/>
            <a:r>
              <a:rPr lang="en-GB" sz="1800" b="1" i="0" dirty="0">
                <a:solidFill>
                  <a:srgbClr val="000000"/>
                </a:solidFill>
                <a:effectLst/>
                <a:latin typeface="Arial" panose="020B0604020202020204" pitchFamily="34" charset="0"/>
              </a:rPr>
              <a:t>SPECIFIC REQUIREMENT </a:t>
            </a:r>
            <a:r>
              <a:rPr lang="en-GB" sz="1800" b="0" i="0" dirty="0">
                <a:solidFill>
                  <a:srgbClr val="000000"/>
                </a:solidFill>
                <a:effectLst/>
                <a:latin typeface="Arial" panose="020B0604020202020204" pitchFamily="34" charset="0"/>
              </a:rPr>
              <a:t>- Support should be targeted at </a:t>
            </a:r>
            <a:r>
              <a:rPr lang="en-GB" sz="1800" b="0" i="0" u="sng" dirty="0">
                <a:solidFill>
                  <a:srgbClr val="000000"/>
                </a:solidFill>
                <a:effectLst/>
                <a:latin typeface="Arial" panose="020B0604020202020204" pitchFamily="34" charset="0"/>
              </a:rPr>
              <a:t>one or more</a:t>
            </a:r>
            <a:r>
              <a:rPr lang="en-GB" sz="1800" b="0" i="0" dirty="0">
                <a:solidFill>
                  <a:srgbClr val="000000"/>
                </a:solidFill>
                <a:effectLst/>
                <a:latin typeface="Arial" panose="020B0604020202020204" pitchFamily="34" charset="0"/>
              </a:rPr>
              <a:t> of the West Yorkshire districts (for example, projects covering two local authority areas would be welcome). </a:t>
            </a:r>
          </a:p>
          <a:p>
            <a:pPr algn="just" rtl="0" fontAlgn="base"/>
            <a:endParaRPr lang="en-GB" sz="1800" b="0" i="0" dirty="0">
              <a:solidFill>
                <a:srgbClr val="000000"/>
              </a:solidFill>
              <a:effectLst/>
              <a:latin typeface="Arial" panose="020B0604020202020204" pitchFamily="34" charset="0"/>
            </a:endParaRPr>
          </a:p>
          <a:p>
            <a:pPr marL="285750" indent="-285750" algn="just" rtl="0" fontAlgn="base">
              <a:lnSpc>
                <a:spcPct val="150000"/>
              </a:lnSpc>
              <a:buFont typeface="Arial" panose="020B0604020202020204" pitchFamily="34" charset="0"/>
              <a:buChar char="•"/>
            </a:pPr>
            <a:r>
              <a:rPr lang="en-GB" sz="1800" b="0" i="0" dirty="0">
                <a:solidFill>
                  <a:srgbClr val="000000"/>
                </a:solidFill>
                <a:effectLst/>
                <a:latin typeface="Arial" panose="020B0604020202020204" pitchFamily="34" charset="0"/>
              </a:rPr>
              <a:t>Promotion and support of cooperative entrepreneurship, and social enterprises.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Support the conversion of private business into cooperatives or social enterprises as part of planned succession and community and worker-led rescues.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Providing existing cooperatives and social enterprises in the region with access to business support that caters to their needs and ambitions: most common support needs are business strategy, organisational development and capital raising.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Providing businesses that are considering adopting an alternative business model or legal structure </a:t>
            </a:r>
            <a:r>
              <a:rPr lang="en-GB" b="0" i="0" dirty="0">
                <a:solidFill>
                  <a:srgbClr val="000000"/>
                </a:solidFill>
                <a:effectLst/>
                <a:latin typeface="Arial" panose="020B0604020202020204" pitchFamily="34" charset="0"/>
              </a:rPr>
              <a:t>with access to business support that caters to their development requirements.</a:t>
            </a:r>
            <a:endParaRPr lang="en-GB" sz="1800" b="0" i="0" dirty="0">
              <a:solidFill>
                <a:srgbClr val="000000"/>
              </a:solidFill>
              <a:effectLst/>
              <a:latin typeface="Arial" panose="020B0604020202020204" pitchFamily="34" charset="0"/>
            </a:endParaRPr>
          </a:p>
          <a:p>
            <a:pPr algn="l" rtl="0" fontAlgn="base">
              <a:lnSpc>
                <a:spcPct val="150000"/>
              </a:lnSpc>
            </a:pPr>
            <a:endParaRPr lang="en-GB" sz="1800" b="1" dirty="0">
              <a:latin typeface="WordVisi_MSFontService"/>
            </a:endParaRPr>
          </a:p>
          <a:p>
            <a:pPr algn="l" rtl="0" fontAlgn="base"/>
            <a:endParaRPr lang="en-GB" sz="1800" b="0" i="0" dirty="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46440"/>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2 - </a:t>
            </a:r>
            <a:r>
              <a:rPr lang="en-GB" sz="3000" b="1" dirty="0">
                <a:solidFill>
                  <a:srgbClr val="00838B"/>
                </a:solidFill>
                <a:latin typeface="Arial" panose="020B0604020202020204" pitchFamily="34" charset="0"/>
                <a:cs typeface="Arial" panose="020B0604020202020204" pitchFamily="34" charset="0"/>
              </a:rPr>
              <a:t>Indicative activities sought under this Call</a:t>
            </a:r>
          </a:p>
          <a:p>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D81CF6E1-77F7-E05B-4261-E52B437E6562}"/>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90452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9ABC34-AB0F-457E-89D8-0C42C549DBA0}"/>
              </a:ext>
            </a:extLst>
          </p:cNvPr>
          <p:cNvSpPr txBox="1"/>
          <p:nvPr/>
        </p:nvSpPr>
        <p:spPr>
          <a:xfrm>
            <a:off x="446725" y="174005"/>
            <a:ext cx="11382518" cy="584775"/>
          </a:xfrm>
          <a:prstGeom prst="rect">
            <a:avLst/>
          </a:prstGeom>
          <a:noFill/>
        </p:spPr>
        <p:txBody>
          <a:bodyPr wrap="square" lIns="91440" tIns="45720" rIns="91440" bIns="45720" rtlCol="0" anchor="t">
            <a:spAutoFit/>
          </a:bodyPr>
          <a:lstStyle/>
          <a:p>
            <a:r>
              <a:rPr lang="en-GB" sz="3200" b="1" dirty="0">
                <a:solidFill>
                  <a:schemeClr val="tx1">
                    <a:lumMod val="65000"/>
                    <a:lumOff val="35000"/>
                  </a:schemeClr>
                </a:solidFill>
                <a:latin typeface="Arial"/>
                <a:cs typeface="Arial"/>
              </a:rPr>
              <a:t>AGENDA</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31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F585BD19-460E-5FF9-7A8F-D3E0E7CF469C}"/>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2" name="Table 1">
            <a:extLst>
              <a:ext uri="{FF2B5EF4-FFF2-40B4-BE49-F238E27FC236}">
                <a16:creationId xmlns:a16="http://schemas.microsoft.com/office/drawing/2014/main" id="{317CD942-1A3F-105A-387A-EA7D83853356}"/>
              </a:ext>
            </a:extLst>
          </p:cNvPr>
          <p:cNvGraphicFramePr>
            <a:graphicFrameLocks noGrp="1"/>
          </p:cNvGraphicFramePr>
          <p:nvPr>
            <p:extLst>
              <p:ext uri="{D42A27DB-BD31-4B8C-83A1-F6EECF244321}">
                <p14:modId xmlns:p14="http://schemas.microsoft.com/office/powerpoint/2010/main" val="2398169260"/>
              </p:ext>
            </p:extLst>
          </p:nvPr>
        </p:nvGraphicFramePr>
        <p:xfrm>
          <a:off x="571356" y="1145606"/>
          <a:ext cx="11133257" cy="3822599"/>
        </p:xfrm>
        <a:graphic>
          <a:graphicData uri="http://schemas.openxmlformats.org/drawingml/2006/table">
            <a:tbl>
              <a:tblPr firstRow="1" firstCol="1" bandRow="1">
                <a:tableStyleId>{5C22544A-7EE6-4342-B048-85BDC9FD1C3A}</a:tableStyleId>
              </a:tblPr>
              <a:tblGrid>
                <a:gridCol w="674112">
                  <a:extLst>
                    <a:ext uri="{9D8B030D-6E8A-4147-A177-3AD203B41FA5}">
                      <a16:colId xmlns:a16="http://schemas.microsoft.com/office/drawing/2014/main" val="1411908787"/>
                    </a:ext>
                  </a:extLst>
                </a:gridCol>
                <a:gridCol w="6845325">
                  <a:extLst>
                    <a:ext uri="{9D8B030D-6E8A-4147-A177-3AD203B41FA5}">
                      <a16:colId xmlns:a16="http://schemas.microsoft.com/office/drawing/2014/main" val="2781008753"/>
                    </a:ext>
                  </a:extLst>
                </a:gridCol>
                <a:gridCol w="2245009">
                  <a:extLst>
                    <a:ext uri="{9D8B030D-6E8A-4147-A177-3AD203B41FA5}">
                      <a16:colId xmlns:a16="http://schemas.microsoft.com/office/drawing/2014/main" val="1070821879"/>
                    </a:ext>
                  </a:extLst>
                </a:gridCol>
                <a:gridCol w="1368811">
                  <a:extLst>
                    <a:ext uri="{9D8B030D-6E8A-4147-A177-3AD203B41FA5}">
                      <a16:colId xmlns:a16="http://schemas.microsoft.com/office/drawing/2014/main" val="120814143"/>
                    </a:ext>
                  </a:extLst>
                </a:gridCol>
              </a:tblGrid>
              <a:tr h="0">
                <a:tc>
                  <a:txBody>
                    <a:bodyPr/>
                    <a:lstStyle/>
                    <a:p>
                      <a:pPr algn="ctr" fontAlgn="base"/>
                      <a:endParaRPr lang="en-GB" sz="1400" dirty="0">
                        <a:solidFill>
                          <a:srgbClr val="000000"/>
                        </a:solidFill>
                        <a:effectLst/>
                        <a:highlight>
                          <a:srgbClr val="949499"/>
                        </a:highlight>
                        <a:latin typeface="Arial" panose="020B0604020202020204" pitchFamily="34" charset="0"/>
                        <a:ea typeface="Arial" panose="020B0604020202020204" pitchFamily="34" charset="0"/>
                      </a:endParaRPr>
                    </a:p>
                  </a:txBody>
                  <a:tcPr marL="0" marR="0" marT="0" marB="0" anchor="ctr">
                    <a:solidFill>
                      <a:srgbClr val="949499"/>
                    </a:solidFill>
                  </a:tcPr>
                </a:tc>
                <a:tc>
                  <a:txBody>
                    <a:bodyPr/>
                    <a:lstStyle/>
                    <a:p>
                      <a:pPr algn="ctr" fontAlgn="base"/>
                      <a:endParaRPr lang="en-GB" sz="1600" dirty="0">
                        <a:solidFill>
                          <a:schemeClr val="bg1"/>
                        </a:solidFill>
                        <a:effectLst/>
                        <a:highlight>
                          <a:srgbClr val="949499"/>
                        </a:highlight>
                        <a:latin typeface="Arial" panose="020B0604020202020204" pitchFamily="34" charset="0"/>
                        <a:ea typeface="Arial" panose="020B0604020202020204" pitchFamily="34" charset="0"/>
                      </a:endParaRPr>
                    </a:p>
                  </a:txBody>
                  <a:tcPr marL="0" marR="0" marT="0" marB="0" anchor="ctr">
                    <a:solidFill>
                      <a:srgbClr val="949499"/>
                    </a:solidFill>
                  </a:tcPr>
                </a:tc>
                <a:tc>
                  <a:txBody>
                    <a:bodyPr/>
                    <a:lstStyle/>
                    <a:p>
                      <a:pPr algn="ctr" fontAlgn="base"/>
                      <a:endParaRPr lang="en-GB" sz="1600" u="none" dirty="0">
                        <a:solidFill>
                          <a:schemeClr val="bg1"/>
                        </a:solidFill>
                        <a:effectLst/>
                        <a:highlight>
                          <a:srgbClr val="949499"/>
                        </a:highlight>
                      </a:endParaRPr>
                    </a:p>
                  </a:txBody>
                  <a:tcPr marL="0" marR="0" marT="0" marB="0" anchor="ctr">
                    <a:solidFill>
                      <a:srgbClr val="949499"/>
                    </a:solidFill>
                  </a:tcPr>
                </a:tc>
                <a:tc>
                  <a:txBody>
                    <a:bodyPr/>
                    <a:lstStyle/>
                    <a:p>
                      <a:pPr algn="ctr" fontAlgn="base"/>
                      <a:endParaRPr lang="en-GB" sz="1600" u="none" dirty="0">
                        <a:solidFill>
                          <a:schemeClr val="bg1"/>
                        </a:solidFill>
                        <a:effectLst/>
                        <a:highlight>
                          <a:srgbClr val="949499"/>
                        </a:highlight>
                        <a:latin typeface="Arial" panose="020B0604020202020204" pitchFamily="34" charset="0"/>
                        <a:ea typeface="Arial" panose="020B0604020202020204" pitchFamily="34" charset="0"/>
                      </a:endParaRPr>
                    </a:p>
                  </a:txBody>
                  <a:tcPr marL="0" marR="0" marT="0" marB="0" anchor="ctr">
                    <a:solidFill>
                      <a:srgbClr val="949499"/>
                    </a:solidFill>
                  </a:tcPr>
                </a:tc>
                <a:extLst>
                  <a:ext uri="{0D108BD9-81ED-4DB2-BD59-A6C34878D82A}">
                    <a16:rowId xmlns:a16="http://schemas.microsoft.com/office/drawing/2014/main" val="176274040"/>
                  </a:ext>
                </a:extLst>
              </a:tr>
              <a:tr h="253505">
                <a:tc>
                  <a:txBody>
                    <a:bodyPr/>
                    <a:lstStyle/>
                    <a:p>
                      <a:pPr algn="ctr" fontAlgn="base"/>
                      <a:r>
                        <a:rPr lang="en-GB" sz="1600" dirty="0">
                          <a:effectLst/>
                          <a:highlight>
                            <a:srgbClr val="949499"/>
                          </a:highlight>
                          <a:latin typeface="Arial" panose="020B0604020202020204" pitchFamily="34" charset="0"/>
                          <a:cs typeface="Arial" panose="020B0604020202020204" pitchFamily="34" charset="0"/>
                        </a:rPr>
                        <a:t>1</a:t>
                      </a:r>
                      <a:endParaRPr lang="en-GB" sz="1600" dirty="0">
                        <a:solidFill>
                          <a:srgbClr val="000000"/>
                        </a:solidFill>
                        <a:effectLst/>
                        <a:highlight>
                          <a:srgbClr val="949499"/>
                        </a:highligh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rgbClr val="949499"/>
                    </a:solidFill>
                  </a:tcPr>
                </a:tc>
                <a:tc>
                  <a:txBody>
                    <a:bodyPr/>
                    <a:lstStyle/>
                    <a:p>
                      <a:pPr algn="l" fontAlgn="base"/>
                      <a:r>
                        <a:rPr lang="en-GB" sz="1600" b="1">
                          <a:effectLst/>
                          <a:latin typeface="Arial" panose="020B0604020202020204" pitchFamily="34" charset="0"/>
                          <a:cs typeface="Arial" panose="020B0604020202020204" pitchFamily="34" charset="0"/>
                        </a:rPr>
                        <a:t>  Introduction to UKSPF and Progress Update</a:t>
                      </a:r>
                      <a:endParaRPr lang="en-GB" sz="1600">
                        <a:effectLst/>
                        <a:latin typeface="Arial" panose="020B0604020202020204" pitchFamily="34" charset="0"/>
                        <a:cs typeface="Arial" panose="020B0604020202020204" pitchFamily="34" charset="0"/>
                      </a:endParaRPr>
                    </a:p>
                    <a:p>
                      <a:pPr algn="l" fontAlgn="base"/>
                      <a:endParaRPr lang="en-GB" sz="1600">
                        <a:effectLst/>
                        <a:latin typeface="Arial" panose="020B0604020202020204" pitchFamily="34" charset="0"/>
                        <a:cs typeface="Arial" panose="020B0604020202020204" pitchFamily="34" charset="0"/>
                      </a:endParaRPr>
                    </a:p>
                  </a:txBody>
                  <a:tcPr marL="0" marR="0" marT="0" marB="0" anchor="ctr">
                    <a:solidFill>
                      <a:schemeClr val="bg1">
                        <a:lumMod val="95000"/>
                      </a:schemeClr>
                    </a:solidFill>
                  </a:tcPr>
                </a:tc>
                <a:tc>
                  <a:txBody>
                    <a:bodyPr/>
                    <a:lstStyle/>
                    <a:p>
                      <a:pPr algn="ctr" fontAlgn="base"/>
                      <a:r>
                        <a:rPr lang="en-GB" sz="1600">
                          <a:effectLst/>
                          <a:latin typeface="Arial" panose="020B0604020202020204" pitchFamily="34" charset="0"/>
                          <a:cs typeface="Arial" panose="020B0604020202020204" pitchFamily="34" charset="0"/>
                        </a:rPr>
                        <a:t>Heather Waddington</a:t>
                      </a:r>
                      <a:endParaRPr lang="en-GB" sz="160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bg1">
                        <a:lumMod val="95000"/>
                      </a:schemeClr>
                    </a:solidFill>
                  </a:tcPr>
                </a:tc>
                <a:tc>
                  <a:txBody>
                    <a:bodyPr/>
                    <a:lstStyle/>
                    <a:p>
                      <a:pPr algn="ctr" fontAlgn="base"/>
                      <a:r>
                        <a:rPr lang="en-GB" sz="1600" dirty="0">
                          <a:effectLst/>
                          <a:latin typeface="Arial" panose="020B0604020202020204" pitchFamily="34" charset="0"/>
                          <a:cs typeface="Arial" panose="020B0604020202020204" pitchFamily="34" charset="0"/>
                        </a:rPr>
                        <a:t>15.00-15.15</a:t>
                      </a:r>
                      <a:endParaRPr lang="en-GB"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bg1">
                        <a:lumMod val="95000"/>
                      </a:schemeClr>
                    </a:solidFill>
                  </a:tcPr>
                </a:tc>
                <a:extLst>
                  <a:ext uri="{0D108BD9-81ED-4DB2-BD59-A6C34878D82A}">
                    <a16:rowId xmlns:a16="http://schemas.microsoft.com/office/drawing/2014/main" val="1207049469"/>
                  </a:ext>
                </a:extLst>
              </a:tr>
              <a:tr h="1253459">
                <a:tc>
                  <a:txBody>
                    <a:bodyPr/>
                    <a:lstStyle/>
                    <a:p>
                      <a:pPr algn="ctr" fontAlgn="base"/>
                      <a:r>
                        <a:rPr lang="en-GB" sz="1600" dirty="0">
                          <a:effectLst/>
                          <a:highlight>
                            <a:srgbClr val="949499"/>
                          </a:highlight>
                          <a:latin typeface="Arial" panose="020B0604020202020204" pitchFamily="34" charset="0"/>
                          <a:cs typeface="Arial" panose="020B0604020202020204" pitchFamily="34" charset="0"/>
                        </a:rPr>
                        <a:t>2</a:t>
                      </a:r>
                      <a:endParaRPr lang="en-GB" sz="1600" dirty="0">
                        <a:solidFill>
                          <a:srgbClr val="000000"/>
                        </a:solidFill>
                        <a:effectLst/>
                        <a:highlight>
                          <a:srgbClr val="949499"/>
                        </a:highligh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rgbClr val="949499"/>
                    </a:solidFill>
                  </a:tcPr>
                </a:tc>
                <a:tc>
                  <a:txBody>
                    <a:bodyPr/>
                    <a:lstStyle/>
                    <a:p>
                      <a:pPr algn="l" fontAlgn="base"/>
                      <a:r>
                        <a:rPr lang="en-GB" sz="1600" b="1" dirty="0">
                          <a:effectLst/>
                          <a:latin typeface="Arial" panose="020B0604020202020204" pitchFamily="34" charset="0"/>
                          <a:cs typeface="Arial" panose="020B0604020202020204" pitchFamily="34" charset="0"/>
                        </a:rPr>
                        <a:t>  </a:t>
                      </a:r>
                    </a:p>
                    <a:p>
                      <a:pPr algn="l" fontAlgn="base"/>
                      <a:r>
                        <a:rPr lang="en-GB" sz="1600" b="1" dirty="0">
                          <a:effectLst/>
                          <a:latin typeface="Arial" panose="020B0604020202020204" pitchFamily="34" charset="0"/>
                          <a:cs typeface="Arial" panose="020B0604020202020204" pitchFamily="34" charset="0"/>
                        </a:rPr>
                        <a:t>  Strategic Context  - making the choices we have</a:t>
                      </a:r>
                    </a:p>
                    <a:p>
                      <a:pPr marL="285750" indent="-285750">
                        <a:spcAft>
                          <a:spcPts val="300"/>
                        </a:spcAft>
                        <a:buFont typeface="Arial"/>
                        <a:buChar char="•"/>
                      </a:pPr>
                      <a:r>
                        <a:rPr lang="en-GB" sz="1600" dirty="0">
                          <a:latin typeface="Arial" panose="020B0604020202020204" pitchFamily="34" charset="0"/>
                          <a:cs typeface="Arial" panose="020B0604020202020204" pitchFamily="34" charset="0"/>
                        </a:rPr>
                        <a:t>Call 1 - Interventions to encourage West Yorkshire Businesses to export - </a:t>
                      </a:r>
                      <a:r>
                        <a:rPr lang="en-GB" sz="1600" dirty="0">
                          <a:solidFill>
                            <a:srgbClr val="000000"/>
                          </a:solidFill>
                          <a:latin typeface="Arial" panose="020B0604020202020204" pitchFamily="34" charset="0"/>
                          <a:cs typeface="Arial" panose="020B0604020202020204" pitchFamily="34" charset="0"/>
                        </a:rPr>
                        <a:t>£350,000</a:t>
                      </a:r>
                      <a:endParaRPr lang="en-GB" sz="1600" dirty="0">
                        <a:latin typeface="Arial" panose="020B0604020202020204" pitchFamily="34" charset="0"/>
                        <a:ea typeface="+mn-lt"/>
                        <a:cs typeface="Arial" panose="020B0604020202020204" pitchFamily="34" charset="0"/>
                      </a:endParaRPr>
                    </a:p>
                    <a:p>
                      <a:pPr marL="285750" indent="-285750">
                        <a:spcAft>
                          <a:spcPts val="300"/>
                        </a:spcAft>
                        <a:buFont typeface="Arial"/>
                        <a:buChar char="•"/>
                      </a:pPr>
                      <a:r>
                        <a:rPr lang="en-GB" sz="1600" dirty="0">
                          <a:latin typeface="Arial" panose="020B0604020202020204" pitchFamily="34" charset="0"/>
                          <a:cs typeface="Arial" panose="020B0604020202020204" pitchFamily="34" charset="0"/>
                        </a:rPr>
                        <a:t>Call 2 - Alternative Business Models pilot</a:t>
                      </a:r>
                      <a:r>
                        <a:rPr lang="en-GB" sz="1600" dirty="0">
                          <a:solidFill>
                            <a:srgbClr val="000000"/>
                          </a:solidFill>
                          <a:latin typeface="Arial" panose="020B0604020202020204" pitchFamily="34" charset="0"/>
                          <a:cs typeface="Arial" panose="020B0604020202020204" pitchFamily="34" charset="0"/>
                        </a:rPr>
                        <a:t> - £250,000</a:t>
                      </a:r>
                      <a:endParaRPr lang="en-GB" sz="1600" dirty="0">
                        <a:latin typeface="Arial" panose="020B0604020202020204" pitchFamily="34" charset="0"/>
                        <a:ea typeface="+mn-lt"/>
                        <a:cs typeface="Arial" panose="020B0604020202020204" pitchFamily="34" charset="0"/>
                      </a:endParaRPr>
                    </a:p>
                    <a:p>
                      <a:pPr marL="285750" indent="-285750">
                        <a:spcAft>
                          <a:spcPts val="300"/>
                        </a:spcAft>
                        <a:buFont typeface="Arial"/>
                        <a:buChar char="•"/>
                      </a:pPr>
                      <a:r>
                        <a:rPr lang="en-GB" sz="1600" dirty="0">
                          <a:latin typeface="Arial" panose="020B0604020202020204" pitchFamily="34" charset="0"/>
                          <a:cs typeface="Arial" panose="020B0604020202020204" pitchFamily="34" charset="0"/>
                        </a:rPr>
                        <a:t>Call 3 - Innovation for Business Resilience and Growth - </a:t>
                      </a:r>
                      <a:r>
                        <a:rPr lang="en-GB" sz="1600" dirty="0">
                          <a:solidFill>
                            <a:srgbClr val="000000"/>
                          </a:solidFill>
                          <a:latin typeface="Arial" panose="020B0604020202020204" pitchFamily="34" charset="0"/>
                          <a:cs typeface="Arial" panose="020B0604020202020204" pitchFamily="34" charset="0"/>
                        </a:rPr>
                        <a:t>£500,000</a:t>
                      </a:r>
                      <a:endParaRPr lang="en-GB" sz="1600" dirty="0">
                        <a:latin typeface="Arial" panose="020B0604020202020204" pitchFamily="34" charset="0"/>
                        <a:ea typeface="+mn-lt"/>
                        <a:cs typeface="Arial" panose="020B0604020202020204" pitchFamily="34" charset="0"/>
                      </a:endParaRPr>
                    </a:p>
                    <a:p>
                      <a:pPr algn="l" fontAlgn="base"/>
                      <a:endParaRPr lang="en-GB" sz="1600" b="1" dirty="0">
                        <a:effectLst/>
                        <a:latin typeface="Arial" panose="020B0604020202020204" pitchFamily="34" charset="0"/>
                        <a:cs typeface="Arial" panose="020B0604020202020204" pitchFamily="34" charset="0"/>
                      </a:endParaRPr>
                    </a:p>
                  </a:txBody>
                  <a:tcPr marL="0" marR="0" marT="0" marB="0" anchor="ctr">
                    <a:solidFill>
                      <a:schemeClr val="bg1">
                        <a:lumMod val="95000"/>
                      </a:schemeClr>
                    </a:solidFill>
                  </a:tcPr>
                </a:tc>
                <a:tc>
                  <a:txBody>
                    <a:bodyPr/>
                    <a:lstStyle/>
                    <a:p>
                      <a:pPr algn="ctr" fontAlgn="base"/>
                      <a:endParaRPr lang="en-GB" sz="1600" dirty="0">
                        <a:effectLst/>
                        <a:latin typeface="Arial" panose="020B0604020202020204" pitchFamily="34" charset="0"/>
                        <a:cs typeface="Arial" panose="020B0604020202020204" pitchFamily="34" charset="0"/>
                      </a:endParaRPr>
                    </a:p>
                    <a:p>
                      <a:pPr algn="ctr" fontAlgn="base">
                        <a:lnSpc>
                          <a:spcPct val="150000"/>
                        </a:lnSpc>
                      </a:pPr>
                      <a:r>
                        <a:rPr lang="en-GB" sz="1600" dirty="0">
                          <a:effectLst/>
                          <a:latin typeface="Arial" panose="020B0604020202020204" pitchFamily="34" charset="0"/>
                          <a:cs typeface="Arial" panose="020B0604020202020204" pitchFamily="34" charset="0"/>
                        </a:rPr>
                        <a:t>Sarah Bowes</a:t>
                      </a:r>
                    </a:p>
                  </a:txBody>
                  <a:tcPr marL="0" marR="0" marT="0" marB="0" anchor="ctr">
                    <a:solidFill>
                      <a:schemeClr val="bg1">
                        <a:lumMod val="95000"/>
                      </a:schemeClr>
                    </a:solidFill>
                  </a:tcPr>
                </a:tc>
                <a:tc>
                  <a:txBody>
                    <a:bodyPr/>
                    <a:lstStyle/>
                    <a:p>
                      <a:pPr algn="ctr" fontAlgn="base"/>
                      <a:r>
                        <a:rPr lang="en-GB" sz="1600" dirty="0">
                          <a:effectLst/>
                          <a:latin typeface="Arial" panose="020B0604020202020204" pitchFamily="34" charset="0"/>
                          <a:cs typeface="Arial" panose="020B0604020202020204" pitchFamily="34" charset="0"/>
                        </a:rPr>
                        <a:t>15.15-15.45</a:t>
                      </a:r>
                      <a:endParaRPr lang="en-GB"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bg1">
                        <a:lumMod val="95000"/>
                      </a:schemeClr>
                    </a:solidFill>
                  </a:tcPr>
                </a:tc>
                <a:extLst>
                  <a:ext uri="{0D108BD9-81ED-4DB2-BD59-A6C34878D82A}">
                    <a16:rowId xmlns:a16="http://schemas.microsoft.com/office/drawing/2014/main" val="3003503636"/>
                  </a:ext>
                </a:extLst>
              </a:tr>
              <a:tr h="538379">
                <a:tc>
                  <a:txBody>
                    <a:bodyPr/>
                    <a:lstStyle/>
                    <a:p>
                      <a:pPr algn="ctr" fontAlgn="base"/>
                      <a:r>
                        <a:rPr lang="en-GB" sz="1600" dirty="0">
                          <a:solidFill>
                            <a:schemeClr val="bg1"/>
                          </a:solidFill>
                          <a:effectLst/>
                          <a:highlight>
                            <a:srgbClr val="949499"/>
                          </a:highlight>
                          <a:latin typeface="Arial" panose="020B0604020202020204" pitchFamily="34" charset="0"/>
                          <a:ea typeface="Arial" panose="020B0604020202020204" pitchFamily="34" charset="0"/>
                          <a:cs typeface="Arial" panose="020B0604020202020204" pitchFamily="34" charset="0"/>
                        </a:rPr>
                        <a:t>3</a:t>
                      </a:r>
                    </a:p>
                  </a:txBody>
                  <a:tcPr marL="0" marR="0" marT="0" marB="0" anchor="ctr">
                    <a:solidFill>
                      <a:srgbClr val="949499"/>
                    </a:solidFill>
                  </a:tcPr>
                </a:tc>
                <a:tc>
                  <a:txBody>
                    <a:bodyPr/>
                    <a:lstStyle/>
                    <a:p>
                      <a:pPr algn="l" fontAlgn="base"/>
                      <a:r>
                        <a:rPr lang="en-GB" sz="1600" dirty="0">
                          <a:effectLst/>
                          <a:latin typeface="Arial" panose="020B0604020202020204" pitchFamily="34" charset="0"/>
                          <a:cs typeface="Arial" panose="020B0604020202020204" pitchFamily="34" charset="0"/>
                        </a:rPr>
                        <a:t>  </a:t>
                      </a:r>
                      <a:r>
                        <a:rPr lang="en-GB" sz="1600" b="1" dirty="0">
                          <a:effectLst/>
                          <a:latin typeface="Arial" panose="020B0604020202020204" pitchFamily="34" charset="0"/>
                          <a:cs typeface="Arial" panose="020B0604020202020204" pitchFamily="34" charset="0"/>
                        </a:rPr>
                        <a:t>Application and Assessment Process</a:t>
                      </a:r>
                      <a:endParaRPr lang="en-GB" sz="1600" dirty="0">
                        <a:effectLst/>
                        <a:latin typeface="Arial" panose="020B0604020202020204" pitchFamily="34" charset="0"/>
                        <a:cs typeface="Arial" panose="020B0604020202020204" pitchFamily="34" charset="0"/>
                      </a:endParaRPr>
                    </a:p>
                  </a:txBody>
                  <a:tcPr marL="0" marR="0" marT="0" marB="0" anchor="ctr">
                    <a:solidFill>
                      <a:schemeClr val="bg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endParaRPr lang="en-GB" sz="1600" dirty="0">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lang="en-GB" sz="1600" dirty="0">
                          <a:effectLst/>
                          <a:latin typeface="Arial" panose="020B0604020202020204" pitchFamily="34" charset="0"/>
                          <a:cs typeface="Arial" panose="020B0604020202020204" pitchFamily="34" charset="0"/>
                        </a:rPr>
                        <a:t>Heather Waddington</a:t>
                      </a:r>
                      <a:endParaRPr lang="en-GB"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solidFill>
                      <a:schemeClr val="bg1">
                        <a:lumMod val="95000"/>
                      </a:schemeClr>
                    </a:solidFill>
                  </a:tcPr>
                </a:tc>
                <a:tc>
                  <a:txBody>
                    <a:bodyPr/>
                    <a:lstStyle/>
                    <a:p>
                      <a:pPr algn="ctr" fontAlgn="base"/>
                      <a:r>
                        <a:rPr lang="en-GB"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15.45- 16.10</a:t>
                      </a:r>
                    </a:p>
                  </a:txBody>
                  <a:tcPr marL="0" marR="0" marT="0" marB="0" anchor="ctr">
                    <a:solidFill>
                      <a:schemeClr val="bg1">
                        <a:lumMod val="95000"/>
                      </a:schemeClr>
                    </a:solidFill>
                  </a:tcPr>
                </a:tc>
                <a:extLst>
                  <a:ext uri="{0D108BD9-81ED-4DB2-BD59-A6C34878D82A}">
                    <a16:rowId xmlns:a16="http://schemas.microsoft.com/office/drawing/2014/main" val="69005141"/>
                  </a:ext>
                </a:extLst>
              </a:tr>
              <a:tr h="235853">
                <a:tc>
                  <a:txBody>
                    <a:bodyPr/>
                    <a:lstStyle/>
                    <a:p>
                      <a:pPr algn="ctr" fontAlgn="base"/>
                      <a:r>
                        <a:rPr lang="en-GB" sz="1600" dirty="0">
                          <a:solidFill>
                            <a:schemeClr val="bg1"/>
                          </a:solidFill>
                          <a:effectLst/>
                          <a:highlight>
                            <a:srgbClr val="949499"/>
                          </a:highlight>
                          <a:latin typeface="Arial" panose="020B0604020202020204" pitchFamily="34" charset="0"/>
                          <a:ea typeface="Arial" panose="020B0604020202020204" pitchFamily="34" charset="0"/>
                          <a:cs typeface="Arial" panose="020B0604020202020204" pitchFamily="34" charset="0"/>
                        </a:rPr>
                        <a:t>4</a:t>
                      </a:r>
                    </a:p>
                  </a:txBody>
                  <a:tcPr marL="0" marR="0" marT="0" marB="0" anchor="ctr">
                    <a:solidFill>
                      <a:srgbClr val="949499"/>
                    </a:solidFill>
                  </a:tcPr>
                </a:tc>
                <a:tc>
                  <a:txBody>
                    <a:bodyPr/>
                    <a:lstStyle/>
                    <a:p>
                      <a:pPr algn="l" fontAlgn="base"/>
                      <a:r>
                        <a:rPr lang="en-GB" sz="1600" b="1" dirty="0">
                          <a:effectLst/>
                          <a:latin typeface="Arial" panose="020B0604020202020204" pitchFamily="34" charset="0"/>
                          <a:cs typeface="Arial" panose="020B0604020202020204" pitchFamily="34" charset="0"/>
                        </a:rPr>
                        <a:t>  </a:t>
                      </a:r>
                    </a:p>
                    <a:p>
                      <a:pPr algn="l" fontAlgn="base"/>
                      <a:r>
                        <a:rPr lang="en-GB" sz="1600" b="1" dirty="0">
                          <a:effectLst/>
                          <a:latin typeface="Arial" panose="020B0604020202020204" pitchFamily="34" charset="0"/>
                          <a:cs typeface="Arial" panose="020B0604020202020204" pitchFamily="34" charset="0"/>
                        </a:rPr>
                        <a:t>  Question Time</a:t>
                      </a:r>
                    </a:p>
                    <a:p>
                      <a:pPr algn="l" fontAlgn="base"/>
                      <a:endParaRPr lang="en-GB" sz="1600" b="1"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bg1">
                        <a:lumMod val="95000"/>
                      </a:schemeClr>
                    </a:solidFill>
                  </a:tcPr>
                </a:tc>
                <a:tc>
                  <a:txBody>
                    <a:bodyPr/>
                    <a:lstStyle/>
                    <a:p>
                      <a:pPr algn="ctr" fontAlgn="base"/>
                      <a:r>
                        <a:rPr lang="en-GB" sz="1600" dirty="0">
                          <a:effectLst/>
                          <a:latin typeface="Arial" panose="020B0604020202020204" pitchFamily="34" charset="0"/>
                          <a:cs typeface="Arial" panose="020B0604020202020204" pitchFamily="34" charset="0"/>
                        </a:rPr>
                        <a:t>ALL</a:t>
                      </a:r>
                      <a:endParaRPr lang="en-GB"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bg1">
                        <a:lumMod val="95000"/>
                      </a:schemeClr>
                    </a:solidFill>
                  </a:tcPr>
                </a:tc>
                <a:tc>
                  <a:txBody>
                    <a:bodyPr/>
                    <a:lstStyle/>
                    <a:p>
                      <a:pPr algn="ctr" fontAlgn="base"/>
                      <a:r>
                        <a:rPr lang="en-GB" sz="1600" dirty="0">
                          <a:effectLst/>
                          <a:latin typeface="Arial" panose="020B0604020202020204" pitchFamily="34" charset="0"/>
                          <a:cs typeface="Arial" panose="020B0604020202020204" pitchFamily="34" charset="0"/>
                        </a:rPr>
                        <a:t>16.10-16.30</a:t>
                      </a:r>
                      <a:endParaRPr lang="en-GB" sz="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nchor="ctr">
                    <a:solidFill>
                      <a:schemeClr val="bg1">
                        <a:lumMod val="95000"/>
                      </a:schemeClr>
                    </a:solidFill>
                  </a:tcPr>
                </a:tc>
                <a:extLst>
                  <a:ext uri="{0D108BD9-81ED-4DB2-BD59-A6C34878D82A}">
                    <a16:rowId xmlns:a16="http://schemas.microsoft.com/office/drawing/2014/main" val="2897894383"/>
                  </a:ext>
                </a:extLst>
              </a:tr>
            </a:tbl>
          </a:graphicData>
        </a:graphic>
      </p:graphicFrame>
    </p:spTree>
    <p:extLst>
      <p:ext uri="{BB962C8B-B14F-4D97-AF65-F5344CB8AC3E}">
        <p14:creationId xmlns:p14="http://schemas.microsoft.com/office/powerpoint/2010/main" val="1474828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06404" y="1286385"/>
            <a:ext cx="10968881" cy="4662815"/>
          </a:xfrm>
          <a:prstGeom prst="rect">
            <a:avLst/>
          </a:prstGeom>
          <a:noFill/>
        </p:spPr>
        <p:txBody>
          <a:bodyPr wrap="square" rtlCol="0">
            <a:spAutoFit/>
          </a:bodyPr>
          <a:lstStyle/>
          <a:p>
            <a:pPr algn="l" rtl="0" fontAlgn="base"/>
            <a:r>
              <a:rPr lang="en-GB" sz="1800" b="0" i="0" dirty="0">
                <a:solidFill>
                  <a:srgbClr val="000000"/>
                </a:solidFill>
                <a:effectLst/>
                <a:latin typeface="Arial" panose="020B0604020202020204" pitchFamily="34" charset="0"/>
              </a:rPr>
              <a:t>Seeking projects that support businesses across West Yorkshire to increase their resilience and/or growth potential</a:t>
            </a:r>
            <a:r>
              <a:rPr lang="en-GB" sz="1800" b="0" i="0">
                <a:solidFill>
                  <a:srgbClr val="000000"/>
                </a:solidFill>
                <a:effectLst/>
                <a:latin typeface="Arial" panose="020B0604020202020204" pitchFamily="34" charset="0"/>
              </a:rPr>
              <a:t> through innovation</a:t>
            </a:r>
            <a:r>
              <a:rPr lang="en-GB" sz="1800" b="0" i="0" dirty="0">
                <a:solidFill>
                  <a:srgbClr val="000000"/>
                </a:solidFill>
                <a:effectLst/>
                <a:latin typeface="Arial" panose="020B0604020202020204" pitchFamily="34" charset="0"/>
              </a:rPr>
              <a:t>. </a:t>
            </a:r>
          </a:p>
          <a:p>
            <a:pPr algn="l" rtl="0" fontAlgn="base"/>
            <a:endParaRPr lang="en-GB" dirty="0">
              <a:solidFill>
                <a:srgbClr val="000000"/>
              </a:solidFill>
              <a:latin typeface="Arial" panose="020B0604020202020204" pitchFamily="34" charset="0"/>
            </a:endParaRPr>
          </a:p>
          <a:p>
            <a:pPr algn="l" rtl="0" fontAlgn="base"/>
            <a:r>
              <a:rPr lang="en-GB" sz="1800" b="1" dirty="0">
                <a:solidFill>
                  <a:srgbClr val="000000"/>
                </a:solidFill>
                <a:latin typeface="Arial" panose="020B0604020202020204" pitchFamily="34" charset="0"/>
              </a:rPr>
              <a:t>Geographical Coverage – </a:t>
            </a:r>
            <a:r>
              <a:rPr lang="en-GB" sz="1800" dirty="0">
                <a:solidFill>
                  <a:srgbClr val="000000"/>
                </a:solidFill>
                <a:latin typeface="Arial" panose="020B0604020202020204" pitchFamily="34" charset="0"/>
              </a:rPr>
              <a:t>West Yorkshire</a:t>
            </a:r>
          </a:p>
          <a:p>
            <a:pPr algn="l" rtl="0" fontAlgn="base"/>
            <a:r>
              <a:rPr lang="en-GB" b="1" dirty="0">
                <a:solidFill>
                  <a:srgbClr val="000000"/>
                </a:solidFill>
                <a:latin typeface="Arial" panose="020B0604020202020204" pitchFamily="34" charset="0"/>
              </a:rPr>
              <a:t>Notional allocation - </a:t>
            </a:r>
            <a:r>
              <a:rPr lang="en-GB" dirty="0">
                <a:solidFill>
                  <a:srgbClr val="000000"/>
                </a:solidFill>
                <a:latin typeface="Arial" panose="020B0604020202020204" pitchFamily="34" charset="0"/>
              </a:rPr>
              <a:t>£10,000,000m Revenue £6,400,000 Capital £3,600,000</a:t>
            </a:r>
          </a:p>
          <a:p>
            <a:pPr algn="l" rtl="0" fontAlgn="base"/>
            <a:r>
              <a:rPr lang="en-GB" sz="1800" b="1" dirty="0">
                <a:solidFill>
                  <a:srgbClr val="000000"/>
                </a:solidFill>
                <a:latin typeface="Arial" panose="020B0604020202020204" pitchFamily="34" charset="0"/>
              </a:rPr>
              <a:t>Minimum award value - </a:t>
            </a:r>
            <a:r>
              <a:rPr lang="en-GB" sz="1800" dirty="0">
                <a:solidFill>
                  <a:srgbClr val="000000"/>
                </a:solidFill>
                <a:latin typeface="Arial" panose="020B0604020202020204" pitchFamily="34" charset="0"/>
              </a:rPr>
              <a:t>£500,000</a:t>
            </a:r>
          </a:p>
          <a:p>
            <a:pPr algn="l" rtl="0" fontAlgn="base"/>
            <a:r>
              <a:rPr lang="en-GB" b="1" dirty="0">
                <a:solidFill>
                  <a:srgbClr val="000000"/>
                </a:solidFill>
                <a:latin typeface="Arial" panose="020B0604020202020204" pitchFamily="34" charset="0"/>
              </a:rPr>
              <a:t>Intervention Rate – </a:t>
            </a:r>
            <a:r>
              <a:rPr lang="en-GB" dirty="0">
                <a:solidFill>
                  <a:srgbClr val="000000"/>
                </a:solidFill>
                <a:latin typeface="Arial" panose="020B0604020202020204" pitchFamily="34" charset="0"/>
              </a:rPr>
              <a:t>90% Maximum</a:t>
            </a:r>
          </a:p>
          <a:p>
            <a:pPr algn="l" rtl="0" fontAlgn="base"/>
            <a:endParaRPr lang="en-GB" sz="1800" b="1" dirty="0">
              <a:solidFill>
                <a:srgbClr val="000000"/>
              </a:solidFill>
              <a:latin typeface="Arial" panose="020B0604020202020204" pitchFamily="34" charset="0"/>
            </a:endParaRPr>
          </a:p>
          <a:p>
            <a:pPr algn="just" rtl="0" fontAlgn="base"/>
            <a:r>
              <a:rPr lang="en-GB" sz="1800" b="1" i="0" dirty="0">
                <a:solidFill>
                  <a:srgbClr val="000000"/>
                </a:solidFill>
                <a:effectLst/>
                <a:latin typeface="Arial" panose="020B0604020202020204" pitchFamily="34" charset="0"/>
              </a:rPr>
              <a:t>Key Objectives</a:t>
            </a:r>
            <a:r>
              <a:rPr lang="en-GB" sz="1800" b="0" i="0" dirty="0">
                <a:solidFill>
                  <a:srgbClr val="000000"/>
                </a:solidFill>
                <a:effectLst/>
                <a:latin typeface="Arial" panose="020B0604020202020204" pitchFamily="34" charset="0"/>
              </a:rPr>
              <a:t> </a:t>
            </a:r>
            <a:endParaRPr lang="en-GB" b="0" i="0" dirty="0">
              <a:solidFill>
                <a:srgbClr val="000000"/>
              </a:solidFill>
              <a:effectLst/>
              <a:latin typeface="Segoe UI" panose="020B0502040204020203" pitchFamily="34" charset="0"/>
            </a:endParaRPr>
          </a:p>
          <a:p>
            <a:pPr algn="just" rtl="0" fontAlgn="base"/>
            <a:r>
              <a:rPr lang="en-GB" sz="1800" b="0" i="0" dirty="0">
                <a:solidFill>
                  <a:srgbClr val="000000"/>
                </a:solidFill>
                <a:effectLst/>
                <a:latin typeface="Arial" panose="020B0604020202020204" pitchFamily="34" charset="0"/>
              </a:rPr>
              <a:t>Our objective through this call is to encourage innovation to support both resilience and growth. </a:t>
            </a:r>
          </a:p>
          <a:p>
            <a:pPr algn="just" rtl="0" fontAlgn="base"/>
            <a:r>
              <a:rPr lang="en-GB" sz="1800" b="0" i="0" dirty="0">
                <a:solidFill>
                  <a:srgbClr val="000000"/>
                </a:solidFill>
                <a:effectLst/>
                <a:latin typeface="Arial" panose="020B0604020202020204" pitchFamily="34" charset="0"/>
              </a:rPr>
              <a:t>We want to drive: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Pay, employment and productivity increases for the region; reduce the gap between the region and top performing areas nationally; and reduce gaps between top performing and other areas within West Yorkshire </a:t>
            </a:r>
          </a:p>
          <a:p>
            <a:pPr marL="285750" indent="-285750" algn="just" rtl="0" fontAlgn="base">
              <a:lnSpc>
                <a:spcPct val="150000"/>
              </a:lnSpc>
              <a:buFont typeface="Arial" panose="020B0604020202020204" pitchFamily="34" charset="0"/>
              <a:buChar char="•"/>
            </a:pPr>
            <a:r>
              <a:rPr lang="en-GB" sz="1800" b="0" i="0" dirty="0">
                <a:solidFill>
                  <a:srgbClr val="000000"/>
                </a:solidFill>
                <a:effectLst/>
                <a:latin typeface="Arial" panose="020B0604020202020204" pitchFamily="34" charset="0"/>
              </a:rPr>
              <a:t>Resilience through crisis and economic shocks</a:t>
            </a:r>
            <a:endParaRPr lang="en-GB" sz="1800" b="1" dirty="0">
              <a:latin typeface="WordVisi_MSFontService"/>
            </a:endParaRPr>
          </a:p>
          <a:p>
            <a:pPr algn="l" rtl="0" fontAlgn="base"/>
            <a:endParaRPr lang="en-GB" sz="1800" b="0" i="0" dirty="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3 - </a:t>
            </a:r>
            <a:r>
              <a:rPr lang="en-GB" sz="3000" b="1" dirty="0">
                <a:solidFill>
                  <a:srgbClr val="00838B"/>
                </a:solidFill>
                <a:latin typeface="Arial" panose="020B0604020202020204" pitchFamily="34" charset="0"/>
                <a:cs typeface="Arial" panose="020B0604020202020204" pitchFamily="34" charset="0"/>
              </a:rPr>
              <a:t>Interventions to encourage West Yorkshire businesses to grow and to be resilient</a:t>
            </a:r>
            <a:r>
              <a:rPr lang="en-GB" sz="3000" b="1">
                <a:solidFill>
                  <a:srgbClr val="00838B"/>
                </a:solidFill>
                <a:latin typeface="Arial" panose="020B0604020202020204" pitchFamily="34" charset="0"/>
                <a:cs typeface="Arial" panose="020B0604020202020204" pitchFamily="34" charset="0"/>
              </a:rPr>
              <a:t> through innovation</a:t>
            </a:r>
            <a:endParaRPr lang="en-GB" sz="3000" b="1"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1190794"/>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EE20D503-7EF9-01A8-4F6F-60D0F7CE45F4}"/>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3005490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8912" y="1150970"/>
            <a:ext cx="10968881" cy="4729500"/>
          </a:xfrm>
          <a:prstGeom prst="rect">
            <a:avLst/>
          </a:prstGeom>
          <a:noFill/>
        </p:spPr>
        <p:txBody>
          <a:bodyPr wrap="square" lIns="91440" tIns="45720" rIns="91440" bIns="45720" rtlCol="0" anchor="t">
            <a:spAutoFit/>
          </a:bodyPr>
          <a:lstStyle/>
          <a:p>
            <a:pPr marL="285750" indent="-285750" algn="l" rtl="0" fontAlgn="base">
              <a:buFont typeface="Arial" panose="020B0604020202020204" pitchFamily="34" charset="0"/>
              <a:buChar char="•"/>
            </a:pPr>
            <a:r>
              <a:rPr lang="en-GB" sz="1800" dirty="0">
                <a:solidFill>
                  <a:srgbClr val="000000"/>
                </a:solidFill>
                <a:effectLst/>
                <a:latin typeface="Arial"/>
                <a:ea typeface="Calibri" panose="020F0502020204030204" pitchFamily="34" charset="0"/>
                <a:cs typeface="Arial"/>
              </a:rPr>
              <a:t>99.6% of businesses in West Yorkshire are SMEs (fewer than 250 FTE).</a:t>
            </a:r>
          </a:p>
          <a:p>
            <a:endParaRPr lang="en-GB" dirty="0">
              <a:latin typeface="Arial"/>
              <a:ea typeface="Calibri" panose="020F0502020204030204" pitchFamily="34" charset="0"/>
              <a:cs typeface="Arial"/>
            </a:endParaRPr>
          </a:p>
          <a:p>
            <a:pPr marL="285750" indent="-285750" fontAlgn="base">
              <a:buFont typeface="Arial" panose="020B0604020202020204" pitchFamily="34" charset="0"/>
              <a:buChar char="•"/>
            </a:pPr>
            <a:r>
              <a:rPr lang="en-GB" sz="1800" dirty="0">
                <a:effectLst/>
                <a:latin typeface="Arial"/>
                <a:ea typeface="Calibri" panose="020F0502020204030204" pitchFamily="34" charset="0"/>
                <a:cs typeface="Arial"/>
              </a:rPr>
              <a:t>Region has </a:t>
            </a:r>
            <a:r>
              <a:rPr lang="en-GB" dirty="0">
                <a:latin typeface="Arial"/>
                <a:ea typeface="Calibri" panose="020F0502020204030204" pitchFamily="34" charset="0"/>
                <a:cs typeface="Arial"/>
              </a:rPr>
              <a:t>an economy that mirrors the UK but with </a:t>
            </a:r>
            <a:r>
              <a:rPr lang="en-GB" sz="1800" dirty="0">
                <a:effectLst/>
                <a:latin typeface="Arial"/>
                <a:ea typeface="Calibri" panose="020F0502020204030204" pitchFamily="34" charset="0"/>
                <a:cs typeface="Arial"/>
              </a:rPr>
              <a:t>areas of notable specialism, particularly advanced manufacturing, digital and HealthTech.</a:t>
            </a:r>
          </a:p>
          <a:p>
            <a:endParaRPr lang="en-GB" dirty="0">
              <a:latin typeface="Arial"/>
              <a:ea typeface="Calibri" panose="020F0502020204030204" pitchFamily="34" charset="0"/>
              <a:cs typeface="Arial"/>
            </a:endParaRPr>
          </a:p>
          <a:p>
            <a:pPr marL="285750" indent="-285750" algn="l" rtl="0" fontAlgn="base">
              <a:buFont typeface="Arial" panose="020B0604020202020204" pitchFamily="34" charset="0"/>
              <a:buChar char="•"/>
            </a:pPr>
            <a:r>
              <a:rPr lang="en-GB" dirty="0">
                <a:solidFill>
                  <a:srgbClr val="000000"/>
                </a:solidFill>
                <a:latin typeface="Arial"/>
                <a:ea typeface="Calibri" panose="020F0502020204030204" pitchFamily="34" charset="0"/>
                <a:cs typeface="Arial"/>
              </a:rPr>
              <a:t>Multiple, significant short-term challenges for businesses, including lower demand for products and services.</a:t>
            </a:r>
            <a:endParaRPr lang="en-GB" sz="1800" dirty="0">
              <a:solidFill>
                <a:srgbClr val="000000"/>
              </a:solidFill>
              <a:effectLst/>
              <a:latin typeface="Arial"/>
              <a:ea typeface="Calibri" panose="020F0502020204030204" pitchFamily="34" charset="0"/>
              <a:cs typeface="Arial"/>
            </a:endParaRPr>
          </a:p>
          <a:p>
            <a:endParaRPr lang="en-GB" dirty="0">
              <a:solidFill>
                <a:srgbClr val="000000"/>
              </a:solidFill>
              <a:latin typeface="Arial"/>
              <a:ea typeface="Calibri" panose="020F0502020204030204" pitchFamily="34" charset="0"/>
              <a:cs typeface="Arial"/>
            </a:endParaRPr>
          </a:p>
          <a:p>
            <a:pPr marL="285750" indent="-285750">
              <a:buFont typeface="Arial" panose="020B0604020202020204" pitchFamily="34" charset="0"/>
              <a:buChar char="•"/>
            </a:pPr>
            <a:r>
              <a:rPr lang="en-GB" dirty="0">
                <a:solidFill>
                  <a:srgbClr val="000000"/>
                </a:solidFill>
                <a:latin typeface="Arial"/>
                <a:ea typeface="Calibri" panose="020F0502020204030204" pitchFamily="34" charset="0"/>
                <a:cs typeface="Arial"/>
              </a:rPr>
              <a:t>Longer term structural issues – low rates of productivity.</a:t>
            </a:r>
          </a:p>
          <a:p>
            <a:endParaRPr lang="en-GB" dirty="0">
              <a:solidFill>
                <a:srgbClr val="000000"/>
              </a:solidFill>
              <a:latin typeface="Arial"/>
              <a:ea typeface="Calibri" panose="020F0502020204030204" pitchFamily="34" charset="0"/>
              <a:cs typeface="Arial"/>
            </a:endParaRPr>
          </a:p>
          <a:p>
            <a:pPr marL="285750" indent="-285750" fontAlgn="base">
              <a:buFont typeface="Arial" panose="020B0604020202020204" pitchFamily="34" charset="0"/>
              <a:buChar char="•"/>
            </a:pPr>
            <a:r>
              <a:rPr lang="en-GB" dirty="0">
                <a:solidFill>
                  <a:srgbClr val="000000"/>
                </a:solidFill>
                <a:latin typeface="Arial"/>
                <a:ea typeface="Calibri" panose="020F0502020204030204" pitchFamily="34" charset="0"/>
                <a:cs typeface="Arial"/>
              </a:rPr>
              <a:t>Low levels of innovation and R&amp;D to drive productivity improvements. </a:t>
            </a:r>
          </a:p>
          <a:p>
            <a:endParaRPr lang="en-GB" sz="1800" dirty="0">
              <a:solidFill>
                <a:srgbClr val="000000"/>
              </a:solidFill>
              <a:effectLst/>
              <a:latin typeface="Arial"/>
              <a:ea typeface="Calibri" panose="020F0502020204030204" pitchFamily="34" charset="0"/>
              <a:cs typeface="Arial"/>
            </a:endParaRPr>
          </a:p>
          <a:p>
            <a:pPr marL="285750" indent="-285750">
              <a:spcAft>
                <a:spcPts val="800"/>
              </a:spcAft>
              <a:buFont typeface="Arial" panose="020B0604020202020204" pitchFamily="34" charset="0"/>
              <a:buChar char="•"/>
            </a:pPr>
            <a:r>
              <a:rPr lang="en-GB" sz="1800" dirty="0">
                <a:effectLst/>
                <a:latin typeface="Arial"/>
                <a:ea typeface="Calibri" panose="020F0502020204030204" pitchFamily="34" charset="0"/>
                <a:cs typeface="Arial"/>
              </a:rPr>
              <a:t>More than 75% of UK Venture Capital funds continue to be allocated to London and South East businesses - the level of under investment in the North is around £10bn.</a:t>
            </a:r>
          </a:p>
          <a:p>
            <a:pPr marL="285750" indent="-285750">
              <a:spcAft>
                <a:spcPts val="800"/>
              </a:spcAft>
              <a:buFont typeface="Arial" panose="020B0604020202020204" pitchFamily="34" charset="0"/>
              <a:buChar char="•"/>
            </a:pPr>
            <a:endParaRPr lang="en-GB" sz="1800" dirty="0">
              <a:effectLst/>
              <a:latin typeface="Arial" panose="020B0604020202020204" pitchFamily="34" charset="0"/>
              <a:ea typeface="Calibri" panose="020F0502020204030204" pitchFamily="34" charset="0"/>
              <a:cs typeface="Arial"/>
            </a:endParaRPr>
          </a:p>
          <a:p>
            <a:pPr marL="285750" indent="-285750">
              <a:spcAft>
                <a:spcPts val="800"/>
              </a:spcAft>
              <a:buFont typeface="Arial" panose="020B0604020202020204" pitchFamily="34" charset="0"/>
              <a:buChar char="•"/>
            </a:pPr>
            <a:endParaRPr lang="en-GB" sz="1800" b="0" i="0" dirty="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3 – </a:t>
            </a:r>
            <a:r>
              <a:rPr lang="en-GB" sz="3000" b="1" dirty="0">
                <a:solidFill>
                  <a:srgbClr val="00838B"/>
                </a:solidFill>
                <a:latin typeface="Arial" panose="020B0604020202020204" pitchFamily="34" charset="0"/>
                <a:cs typeface="Arial" panose="020B0604020202020204" pitchFamily="34" charset="0"/>
              </a:rPr>
              <a:t>Strategic and Policy Context</a:t>
            </a:r>
          </a:p>
          <a:p>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A1EE0332-AE55-8703-156A-CBF2A5429930}"/>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762153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5" y="983675"/>
            <a:ext cx="10968881" cy="5355312"/>
          </a:xfrm>
          <a:prstGeom prst="rect">
            <a:avLst/>
          </a:prstGeom>
          <a:noFill/>
        </p:spPr>
        <p:txBody>
          <a:bodyPr wrap="square" rtlCol="0">
            <a:spAutoFit/>
          </a:bodyPr>
          <a:lstStyle/>
          <a:p>
            <a:pPr algn="l" rtl="0" fontAlgn="base"/>
            <a:r>
              <a:rPr lang="en-GB" sz="1800" b="1" i="0" dirty="0">
                <a:solidFill>
                  <a:srgbClr val="000000"/>
                </a:solidFill>
                <a:effectLst/>
                <a:latin typeface="Arial" panose="020B0604020202020204" pitchFamily="34" charset="0"/>
              </a:rPr>
              <a:t>SPECIFIC SUPPORT </a:t>
            </a:r>
            <a:r>
              <a:rPr lang="en-GB" sz="1800" b="0" i="0" dirty="0">
                <a:solidFill>
                  <a:srgbClr val="000000"/>
                </a:solidFill>
                <a:effectLst/>
                <a:latin typeface="Arial" panose="020B0604020202020204" pitchFamily="34" charset="0"/>
              </a:rPr>
              <a:t>- Highlight the wrap-around support being proposed, and how communities and  </a:t>
            </a:r>
          </a:p>
          <a:p>
            <a:pPr algn="l" rtl="0" fontAlgn="base"/>
            <a:r>
              <a:rPr lang="en-GB" sz="1800" b="0" i="0" dirty="0">
                <a:solidFill>
                  <a:srgbClr val="000000"/>
                </a:solidFill>
                <a:effectLst/>
                <a:latin typeface="Arial" panose="020B0604020202020204" pitchFamily="34" charset="0"/>
              </a:rPr>
              <a:t>beneficiaries to be supported will be identified and engaged.</a:t>
            </a:r>
          </a:p>
          <a:p>
            <a:pPr algn="l" rtl="0" fontAlgn="base"/>
            <a:endParaRPr lang="en-GB" sz="1800"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Support for local business across West Yorkshire to develop new technologies or innovations. </a:t>
            </a:r>
            <a:endParaRPr lang="en-GB" sz="1800" b="0" i="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Projects that increase Knowledge Transfer Partnerships and related knowledge exchange activity for SMEs in West Yorkshire.</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Proposals which support growth in key sectors, including manufacturing, digital and </a:t>
            </a:r>
            <a:r>
              <a:rPr lang="en-GB" sz="1800" b="0" i="0" err="1">
                <a:solidFill>
                  <a:srgbClr val="000000"/>
                </a:solidFill>
                <a:effectLst/>
                <a:latin typeface="Arial" panose="020B0604020202020204" pitchFamily="34" charset="0"/>
              </a:rPr>
              <a:t>HealthTech</a:t>
            </a:r>
            <a:endParaRPr lang="en-GB" sz="1800"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Projects that work to tackles the climate emergency, enable the climate tech ecosystem, and support the mayor’s pledge to be a net zero region by 2038.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Projects that strengthen our innovation, digital and </a:t>
            </a:r>
            <a:r>
              <a:rPr lang="en-GB" sz="1800" b="0" i="0" err="1">
                <a:solidFill>
                  <a:srgbClr val="000000"/>
                </a:solidFill>
                <a:effectLst/>
                <a:latin typeface="Arial" panose="020B0604020202020204" pitchFamily="34" charset="0"/>
              </a:rPr>
              <a:t>HealthTech</a:t>
            </a:r>
            <a:r>
              <a:rPr lang="en-GB" sz="1800" b="0" i="0" dirty="0">
                <a:solidFill>
                  <a:srgbClr val="000000"/>
                </a:solidFill>
                <a:effectLst/>
                <a:latin typeface="Arial" panose="020B0604020202020204" pitchFamily="34" charset="0"/>
              </a:rPr>
              <a:t> infrastructure and provision.</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Projects that create more diverse, inclusive and open innovation and tech ecosystems and strengthen the connectivity across these including cluster based activity.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Proposals that support the adoption and exploitation of new technology and innovative practices in SMEs and micro businesses, including in the VCSE sector, to become more productive. </a:t>
            </a:r>
          </a:p>
          <a:p>
            <a:pPr marL="285750" indent="-285750" algn="l" rtl="0" fontAlgn="base">
              <a:buFont typeface="Arial" panose="020B0604020202020204" pitchFamily="34" charset="0"/>
              <a:buChar char="•"/>
            </a:pPr>
            <a:r>
              <a:rPr lang="en-GB" sz="1800" b="0" i="0" dirty="0">
                <a:solidFill>
                  <a:srgbClr val="000000"/>
                </a:solidFill>
                <a:effectLst/>
                <a:latin typeface="Arial" panose="020B0604020202020204" pitchFamily="34" charset="0"/>
              </a:rPr>
              <a:t>Projects which target specific underrepresented groups, for example, women, people from ethnic minority backgrounds and people who identify as having a disability. </a:t>
            </a:r>
          </a:p>
          <a:p>
            <a:pPr algn="l" rtl="0" fontAlgn="base"/>
            <a:endParaRPr lang="en-GB" sz="1800" b="0" i="0" dirty="0">
              <a:solidFill>
                <a:srgbClr val="000000"/>
              </a:solidFill>
              <a:effectLst/>
              <a:latin typeface="Arial" panose="020B0604020202020204" pitchFamily="34" charset="0"/>
            </a:endParaRPr>
          </a:p>
          <a:p>
            <a:pPr algn="l" rtl="0" fontAlgn="base"/>
            <a:endParaRPr lang="en-GB" sz="1800" b="1" dirty="0">
              <a:latin typeface="WordVisi_MSFontService"/>
            </a:endParaRPr>
          </a:p>
          <a:p>
            <a:pPr algn="l" rtl="0" fontAlgn="base"/>
            <a:endParaRPr lang="en-GB" sz="1800" b="0" i="0" dirty="0">
              <a:effectLst/>
              <a:latin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46440"/>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Call area 3 - </a:t>
            </a:r>
            <a:r>
              <a:rPr lang="en-GB" sz="3000" b="1" dirty="0">
                <a:solidFill>
                  <a:srgbClr val="00838B"/>
                </a:solidFill>
                <a:latin typeface="Arial" panose="020B0604020202020204" pitchFamily="34" charset="0"/>
                <a:cs typeface="Arial" panose="020B0604020202020204" pitchFamily="34" charset="0"/>
              </a:rPr>
              <a:t>Indicative activities sought under this Call</a:t>
            </a:r>
          </a:p>
          <a:p>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61F0A6BB-239E-B267-2096-5028D30095C2}"/>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828059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5" y="983675"/>
            <a:ext cx="11590090" cy="4524315"/>
          </a:xfrm>
          <a:prstGeom prst="rect">
            <a:avLst/>
          </a:prstGeom>
          <a:noFill/>
        </p:spPr>
        <p:txBody>
          <a:bodyPr wrap="square" rtlCol="0">
            <a:spAutoFit/>
          </a:bodyPr>
          <a:lstStyle/>
          <a:p>
            <a:pPr algn="l" rtl="0" fontAlgn="base"/>
            <a:r>
              <a:rPr lang="en-GB" dirty="0">
                <a:latin typeface="Arial" panose="020B0604020202020204" pitchFamily="34" charset="0"/>
                <a:cs typeface="Arial" panose="020B0604020202020204" pitchFamily="34" charset="0"/>
              </a:rPr>
              <a:t>Bids will be prioritised where they; </a:t>
            </a:r>
          </a:p>
          <a:p>
            <a:pPr algn="l" rtl="0" fontAlgn="base"/>
            <a:endParaRPr lang="en-GB" dirty="0">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are developed in partnership with others</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lever in additional match funding – maximum intervention rates are as set out in the Call Specifications above. </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demonstrate how they complement, and, fundamentally, that they do not duplicate or displace existing activity. </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demonstrate an innovative approach. </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clearly outline how they will address equality, diversity and inclusion within their given sector including any relevant targets. </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clearly outline how they will support the Combined Authority’s priority to tackle the climate emergency and include any relevant targets. </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clearly demonstrate how the activity proposed will become integrated, and/or be adopted longer term, and/or be sustainable after this funding ceases. </a:t>
            </a:r>
            <a:endParaRPr lang="en-GB">
              <a:latin typeface="Arial" panose="020B0604020202020204" pitchFamily="34" charset="0"/>
              <a:cs typeface="Arial" panose="020B0604020202020204" pitchFamily="34" charset="0"/>
            </a:endParaRPr>
          </a:p>
          <a:p>
            <a:pPr marL="285750" indent="-285750" algn="l" rtl="0" fontAlgn="base">
              <a:buFont typeface="Arial" panose="020B0604020202020204" pitchFamily="34" charset="0"/>
              <a:buChar char="•"/>
            </a:pPr>
            <a:r>
              <a:rPr lang="en-GB" dirty="0">
                <a:latin typeface="Arial" panose="020B0604020202020204" pitchFamily="34" charset="0"/>
                <a:cs typeface="Arial" panose="020B0604020202020204" pitchFamily="34" charset="0"/>
              </a:rPr>
              <a:t>projects will be expected to coordinate evaluation activity within the Combined Authority’s evaluation frameworks and to share data as required. </a:t>
            </a:r>
            <a:endParaRPr lang="en-GB" sz="1800" b="0" i="0">
              <a:solidFill>
                <a:srgbClr val="000000"/>
              </a:solidFill>
              <a:effectLst/>
              <a:latin typeface="Arial" panose="020B0604020202020204" pitchFamily="34" charset="0"/>
              <a:cs typeface="Arial" panose="020B0604020202020204" pitchFamily="34" charset="0"/>
            </a:endParaRPr>
          </a:p>
          <a:p>
            <a:pPr algn="l" rtl="0" fontAlgn="base"/>
            <a:endParaRPr lang="en-GB" sz="1800" b="1" dirty="0">
              <a:latin typeface="Arial" panose="020B0604020202020204" pitchFamily="34" charset="0"/>
              <a:cs typeface="Arial" panose="020B0604020202020204" pitchFamily="34" charset="0"/>
            </a:endParaRPr>
          </a:p>
          <a:p>
            <a:pPr algn="l" rtl="0" fontAlgn="base"/>
            <a:endParaRPr lang="en-GB" sz="1800" b="0" i="0" dirty="0">
              <a:effectLst/>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553998"/>
          </a:xfrm>
          <a:prstGeom prst="rect">
            <a:avLst/>
          </a:prstGeom>
          <a:noFill/>
        </p:spPr>
        <p:txBody>
          <a:bodyPr wrap="square" rtlCol="0">
            <a:spAutoFit/>
          </a:bodyPr>
          <a:lstStyle/>
          <a:p>
            <a:r>
              <a:rPr lang="en-GB" sz="3000" b="1" dirty="0">
                <a:solidFill>
                  <a:srgbClr val="00838B"/>
                </a:solidFill>
                <a:latin typeface="Arial" panose="020B0604020202020204" pitchFamily="34" charset="0"/>
                <a:cs typeface="Arial" panose="020B0604020202020204" pitchFamily="34" charset="0"/>
              </a:rPr>
              <a:t>For All Calls – Prioritisation and Additional Considerations</a:t>
            </a:r>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61F0A6BB-239E-B267-2096-5028D30095C2}"/>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792884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93CA9B5-B1D2-48F3-8E99-6AEC09E8310A}"/>
              </a:ext>
            </a:extLst>
          </p:cNvPr>
          <p:cNvSpPr txBox="1"/>
          <p:nvPr/>
        </p:nvSpPr>
        <p:spPr>
          <a:xfrm>
            <a:off x="1464817" y="1228398"/>
            <a:ext cx="8549196" cy="4401205"/>
          </a:xfrm>
          <a:prstGeom prst="rect">
            <a:avLst/>
          </a:prstGeom>
          <a:noFill/>
        </p:spPr>
        <p:txBody>
          <a:bodyPr wrap="square" rtlCol="0" anchor="ctr">
            <a:spAutoFit/>
          </a:bodyPr>
          <a:lstStyle/>
          <a:p>
            <a:pPr marL="0" lvl="1" algn="ctr"/>
            <a:r>
              <a:rPr lang="en-GB" sz="6000" b="1" dirty="0">
                <a:solidFill>
                  <a:srgbClr val="166976"/>
                </a:solidFill>
                <a:latin typeface="Arial" panose="020B0604020202020204" pitchFamily="34" charset="0"/>
                <a:ea typeface="+mn-lt"/>
                <a:cs typeface="Arial" panose="020B0604020202020204" pitchFamily="34" charset="0"/>
              </a:rPr>
              <a:t>Application and Assessment Process</a:t>
            </a:r>
          </a:p>
          <a:p>
            <a:pPr marL="0" lvl="1" algn="ctr"/>
            <a:endParaRPr lang="en-GB" sz="2000" b="1" dirty="0">
              <a:effectLst/>
              <a:latin typeface="Arial" panose="020B0604020202020204" pitchFamily="34" charset="0"/>
              <a:ea typeface="+mn-lt"/>
              <a:cs typeface="Arial" panose="020B0604020202020204" pitchFamily="34" charset="0"/>
            </a:endParaRPr>
          </a:p>
          <a:p>
            <a:pPr marL="0" lvl="1" algn="ctr"/>
            <a:r>
              <a:rPr lang="en-GB" sz="2000" b="1" dirty="0">
                <a:effectLst/>
                <a:latin typeface="Arial" panose="020B0604020202020204" pitchFamily="34" charset="0"/>
                <a:ea typeface="+mn-lt"/>
                <a:cs typeface="Arial" panose="020B0604020202020204" pitchFamily="34" charset="0"/>
              </a:rPr>
              <a:t>Heather Waddington – </a:t>
            </a:r>
            <a:r>
              <a:rPr lang="en-GB" sz="2000" b="1" dirty="0">
                <a:latin typeface="Arial" panose="020B0604020202020204" pitchFamily="34" charset="0"/>
                <a:ea typeface="+mn-lt"/>
                <a:cs typeface="Arial" panose="020B0604020202020204" pitchFamily="34" charset="0"/>
              </a:rPr>
              <a:t>Head of Funding Strategy</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0" lvl="1" algn="ctr"/>
            <a:endParaRPr lang="en-GB" sz="6000" dirty="0">
              <a:solidFill>
                <a:srgbClr val="166976"/>
              </a:solidFill>
              <a:effectLst/>
              <a:latin typeface="Arial" panose="020B0604020202020204" pitchFamily="34" charset="0"/>
              <a:ea typeface="Calibri" panose="020F0502020204030204" pitchFamily="34" charset="0"/>
              <a:cs typeface="Arial" panose="020B0604020202020204" pitchFamily="34" charset="0"/>
            </a:endParaRPr>
          </a:p>
          <a:p>
            <a:pPr marL="195580" lvl="1" indent="-285750" algn="ctr">
              <a:buFont typeface="Arial" panose="020B0604020202020204" pitchFamily="34" charset="0"/>
              <a:buChar char="•"/>
            </a:pPr>
            <a:endParaRPr lang="en-GB" sz="6000" dirty="0">
              <a:latin typeface="Arial" panose="020B0604020202020204" pitchFamily="34" charset="0"/>
              <a:ea typeface="+mn-lt"/>
              <a:cs typeface="Arial" panose="020B0604020202020204" pitchFamily="34" charset="0"/>
            </a:endParaRPr>
          </a:p>
        </p:txBody>
      </p:sp>
      <p:pic>
        <p:nvPicPr>
          <p:cNvPr id="2" name="Picture 1">
            <a:extLst>
              <a:ext uri="{FF2B5EF4-FFF2-40B4-BE49-F238E27FC236}">
                <a16:creationId xmlns:a16="http://schemas.microsoft.com/office/drawing/2014/main" id="{B8CB9C34-FB93-CBDD-A37F-8CC6933F7E5E}"/>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014434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94468" y="1266597"/>
            <a:ext cx="11510144" cy="4047262"/>
          </a:xfrm>
          <a:prstGeom prst="rect">
            <a:avLst/>
          </a:prstGeom>
          <a:noFill/>
        </p:spPr>
        <p:txBody>
          <a:bodyPr wrap="square" lIns="91440" tIns="45720" rIns="91440" bIns="45720" rtlCol="0" anchor="t">
            <a:spAutoFit/>
          </a:bodyPr>
          <a:lstStyle/>
          <a:p>
            <a:pPr marL="800100" lvl="1" indent="-342900">
              <a:lnSpc>
                <a:spcPct val="150000"/>
              </a:lnSpc>
              <a:buFont typeface="+mj-lt"/>
              <a:buAutoNum type="arabicPeriod"/>
            </a:pPr>
            <a:r>
              <a:rPr lang="en-GB" sz="1800" dirty="0">
                <a:latin typeface="Arial" panose="020B0604020202020204" pitchFamily="34" charset="0"/>
                <a:cs typeface="Arial" panose="020B0604020202020204" pitchFamily="34" charset="0"/>
              </a:rPr>
              <a:t>All bids should be made on the </a:t>
            </a:r>
            <a:r>
              <a:rPr lang="en-GB" sz="1800" b="1" dirty="0">
                <a:latin typeface="Arial" panose="020B0604020202020204" pitchFamily="34" charset="0"/>
                <a:cs typeface="Arial" panose="020B0604020202020204" pitchFamily="34" charset="0"/>
              </a:rPr>
              <a:t>UKSPF West Yorkshire Application Form.</a:t>
            </a:r>
            <a:endParaRPr lang="en-GB" dirty="0">
              <a:latin typeface="Arial" panose="020B0604020202020204" pitchFamily="34" charset="0"/>
              <a:cs typeface="Arial" panose="020B0604020202020204" pitchFamily="34" charset="0"/>
            </a:endParaRPr>
          </a:p>
          <a:p>
            <a:pPr marL="800100" lvl="1" indent="-342900">
              <a:lnSpc>
                <a:spcPct val="150000"/>
              </a:lnSpc>
              <a:buFont typeface="+mj-lt"/>
              <a:buAutoNum type="arabicPeriod"/>
            </a:pPr>
            <a:r>
              <a:rPr lang="en-GB" dirty="0">
                <a:latin typeface="Arial" panose="020B0604020202020204" pitchFamily="34" charset="0"/>
                <a:cs typeface="Arial" panose="020B0604020202020204" pitchFamily="34" charset="0"/>
              </a:rPr>
              <a:t>12 Parts to the Form</a:t>
            </a:r>
          </a:p>
          <a:p>
            <a:pPr marL="800100" lvl="1" indent="-342900">
              <a:lnSpc>
                <a:spcPct val="150000"/>
              </a:lnSpc>
              <a:buFont typeface="+mj-lt"/>
              <a:buAutoNum type="arabicPeriod"/>
            </a:pPr>
            <a:r>
              <a:rPr lang="en-GB" dirty="0">
                <a:latin typeface="Arial" panose="020B0604020202020204" pitchFamily="34" charset="0"/>
                <a:cs typeface="Arial" panose="020B0604020202020204" pitchFamily="34" charset="0"/>
              </a:rPr>
              <a:t>5 Annexes to complete</a:t>
            </a:r>
          </a:p>
          <a:p>
            <a:pPr lvl="1"/>
            <a:endParaRPr lang="en-GB" dirty="0">
              <a:latin typeface="Arial" panose="020B0604020202020204" pitchFamily="34" charset="0"/>
              <a:cs typeface="Arial" panose="020B0604020202020204" pitchFamily="34" charset="0"/>
            </a:endParaRPr>
          </a:p>
          <a:p>
            <a:pPr marL="1200150" lvl="2" indent="-285750">
              <a:buFont typeface="Courier New" panose="02070309020205020404" pitchFamily="49" charset="0"/>
              <a:buChar char="o"/>
            </a:pPr>
            <a:r>
              <a:rPr lang="en-GB" dirty="0">
                <a:latin typeface="Arial" panose="020B0604020202020204" pitchFamily="34" charset="0"/>
                <a:cs typeface="Arial" panose="020B0604020202020204" pitchFamily="34" charset="0"/>
              </a:rPr>
              <a:t>Annex A – Budget and Deliverables Excel Spreadsheet (Gateway criteria)</a:t>
            </a:r>
          </a:p>
          <a:p>
            <a:pPr marL="1200150" lvl="2" indent="-285750">
              <a:buFont typeface="Courier New" panose="02070309020205020404" pitchFamily="49" charset="0"/>
              <a:buChar char="o"/>
            </a:pPr>
            <a:r>
              <a:rPr lang="en-GB" dirty="0">
                <a:latin typeface="Arial" panose="020B0604020202020204" pitchFamily="34" charset="0"/>
                <a:cs typeface="Arial" panose="020B0604020202020204" pitchFamily="34" charset="0"/>
              </a:rPr>
              <a:t>Annex B – Logic Model (Gateway criteria)</a:t>
            </a:r>
          </a:p>
          <a:p>
            <a:pPr marL="1200150" lvl="2" indent="-285750">
              <a:buFont typeface="Courier New" panose="02070309020205020404" pitchFamily="49" charset="0"/>
              <a:buChar char="o"/>
            </a:pPr>
            <a:r>
              <a:rPr lang="en-GB" dirty="0">
                <a:latin typeface="Arial" panose="020B0604020202020204" pitchFamily="34" charset="0"/>
                <a:cs typeface="Arial" panose="020B0604020202020204" pitchFamily="34" charset="0"/>
              </a:rPr>
              <a:t>Annex C – Equality Impact Assessment (Gateway criteria)</a:t>
            </a:r>
          </a:p>
          <a:p>
            <a:pPr marL="1200150" lvl="2" indent="-285750">
              <a:buFont typeface="Courier New" panose="02070309020205020404" pitchFamily="49" charset="0"/>
              <a:buChar char="o"/>
            </a:pPr>
            <a:r>
              <a:rPr lang="en-GB" dirty="0">
                <a:latin typeface="Arial" panose="020B0604020202020204" pitchFamily="34" charset="0"/>
                <a:cs typeface="Arial" panose="020B0604020202020204" pitchFamily="34" charset="0"/>
              </a:rPr>
              <a:t>Annex D – Partner Support Form (Gateway criteria)</a:t>
            </a:r>
          </a:p>
          <a:p>
            <a:pPr marL="1200150" lvl="2" indent="-285750">
              <a:buFont typeface="Courier New" panose="02070309020205020404" pitchFamily="49" charset="0"/>
              <a:buChar char="o"/>
            </a:pPr>
            <a:r>
              <a:rPr lang="en-GB" dirty="0">
                <a:latin typeface="Arial" panose="020B0604020202020204" pitchFamily="34" charset="0"/>
                <a:cs typeface="Arial" panose="020B0604020202020204" pitchFamily="34" charset="0"/>
              </a:rPr>
              <a:t>Annex E – Match Funding Form (Gateway Criteria)</a:t>
            </a:r>
          </a:p>
          <a:p>
            <a:pPr marL="742950" lvl="1" indent="-285750">
              <a:buFont typeface="Arial" panose="020B0604020202020204" pitchFamily="34" charset="0"/>
              <a:buChar char="•"/>
            </a:pPr>
            <a:endParaRPr lang="en-GB" sz="17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Application Form</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92A6A2A7-8E2B-5C81-79C1-F971FBA7014C}"/>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816767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B8371F65-45A4-4823-9838-DC6340EB8E29}"/>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46725" y="946889"/>
            <a:ext cx="11257887" cy="637097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1 – Project Overview and Summary Details: </a:t>
            </a:r>
            <a:r>
              <a:rPr lang="en-GB" sz="1700" dirty="0">
                <a:latin typeface="Arial" panose="020B0604020202020204" pitchFamily="34" charset="0"/>
                <a:cs typeface="Arial" panose="020B0604020202020204" pitchFamily="34" charset="0"/>
              </a:rPr>
              <a:t>Applicants should provide details of the scheme to supply reviewers with basic information about the proposal and the promoting organisation.</a:t>
            </a: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2 – Lead Applicant Details: </a:t>
            </a:r>
            <a:r>
              <a:rPr lang="en-GB" sz="1700" dirty="0">
                <a:latin typeface="Arial" panose="020B0604020202020204" pitchFamily="34" charset="0"/>
                <a:cs typeface="Arial" panose="020B0604020202020204" pitchFamily="34" charset="0"/>
              </a:rPr>
              <a:t>Please provide detailed information on the lead applicant. The Lead organisation is the organisation that owns the application and is responsible for all contents of the application. </a:t>
            </a:r>
            <a:endParaRPr lang="en-GB" sz="1700" b="1" dirty="0">
              <a:solidFill>
                <a:srgbClr val="00838B"/>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dirty="0">
              <a:solidFill>
                <a:srgbClr val="00838B"/>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3 – Summary Of Funding Requested: </a:t>
            </a:r>
            <a:r>
              <a:rPr lang="en-GB" sz="1700" dirty="0">
                <a:latin typeface="Arial" panose="020B0604020202020204" pitchFamily="34" charset="0"/>
                <a:cs typeface="Arial" panose="020B0604020202020204" pitchFamily="34" charset="0"/>
              </a:rPr>
              <a:t>Proposed West Yorkshire UKSPF Funding requested in the application. This section captures details of the estimated cost of your proposal and the funding requested. Applicants need to provide an estimated total cost for your proposal.  Your estimate should be as realistic as possible.</a:t>
            </a:r>
          </a:p>
          <a:p>
            <a:pPr marL="285750" indent="-285750">
              <a:buFont typeface="Arial" panose="020B0604020202020204" pitchFamily="34" charset="0"/>
              <a:buChar char="•"/>
            </a:pPr>
            <a:endParaRPr lang="en-GB" sz="17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4 – Project Details And Impact : Strategic Fit : </a:t>
            </a:r>
            <a:r>
              <a:rPr lang="en-GB" sz="1700" dirty="0">
                <a:latin typeface="Arial" panose="020B0604020202020204" pitchFamily="34" charset="0"/>
                <a:cs typeface="Arial" panose="020B0604020202020204" pitchFamily="34" charset="0"/>
              </a:rPr>
              <a:t>set out a clear rationale for your proposed project, with reference to the needs and opportunities it will address.  Each application must respond to a clearly defined need, as outlined in the Invitation to Bid, and make a clear contribution to tackling that need</a:t>
            </a:r>
          </a:p>
          <a:p>
            <a:pPr marL="285750" indent="-285750">
              <a:buFont typeface="Arial" panose="020B0604020202020204" pitchFamily="34" charset="0"/>
              <a:buChar char="•"/>
            </a:pPr>
            <a:endParaRPr lang="en-GB" sz="17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5 - Economic Dimension – Deliverables : Outputs And Outcomes: </a:t>
            </a:r>
            <a:r>
              <a:rPr lang="en-GB" sz="1700" dirty="0">
                <a:latin typeface="Arial" panose="020B0604020202020204" pitchFamily="34" charset="0"/>
                <a:cs typeface="Arial" panose="020B0604020202020204" pitchFamily="34" charset="0"/>
              </a:rPr>
              <a:t>Please complete the outputs and outcomes tables Tab. Please ensure you read the definitions in the outputs and outcomes guidance, available here, and understand the evidence requirements. </a:t>
            </a:r>
          </a:p>
          <a:p>
            <a:pPr marL="285750" lvl="1" indent="-285750">
              <a:buFont typeface="Arial" panose="020B0604020202020204" pitchFamily="34" charset="0"/>
              <a:buChar char="•"/>
            </a:pPr>
            <a:endParaRPr lang="en-GB" sz="1700" b="1"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a:p>
            <a:endParaRPr lang="en-GB" sz="17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a:p>
            <a:pPr marL="285750" lvl="1"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195580" lvl="1"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81410"/>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Application Form</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5352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0E73C6AC-5716-A50E-7917-6BF40A2D1613}"/>
              </a:ext>
            </a:extLst>
          </p:cNvPr>
          <p:cNvPicPr>
            <a:picLocks noChangeAspect="1"/>
          </p:cNvPicPr>
          <p:nvPr/>
        </p:nvPicPr>
        <p:blipFill>
          <a:blip r:embed="rId4"/>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533551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B8371F65-45A4-4823-9838-DC6340EB8E29}"/>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46725" y="946889"/>
            <a:ext cx="11257887" cy="532453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6 – Commercial Dimension:</a:t>
            </a:r>
            <a:r>
              <a:rPr lang="en-GB" sz="1700" dirty="0">
                <a:latin typeface="Arial" panose="020B0604020202020204" pitchFamily="34" charset="0"/>
                <a:cs typeface="Arial" panose="020B0604020202020204" pitchFamily="34" charset="0"/>
              </a:rPr>
              <a:t> Detail procurements the project will undertake</a:t>
            </a:r>
          </a:p>
          <a:p>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7 – Financial Budget:</a:t>
            </a:r>
            <a:r>
              <a:rPr lang="en-GB" sz="1700" dirty="0">
                <a:latin typeface="Arial" panose="020B0604020202020204" pitchFamily="34" charset="0"/>
                <a:cs typeface="Arial" panose="020B0604020202020204" pitchFamily="34" charset="0"/>
              </a:rPr>
              <a:t> Provide details of project budget. Be realistic when setting your budget.</a:t>
            </a: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8 – Subsidy Control: </a:t>
            </a:r>
            <a:r>
              <a:rPr lang="en-GB" sz="1700" dirty="0">
                <a:latin typeface="Arial" panose="020B0604020202020204" pitchFamily="34" charset="0"/>
                <a:cs typeface="Arial" panose="020B0604020202020204" pitchFamily="34" charset="0"/>
              </a:rPr>
              <a:t>Detail approach to Subsidy Control and provide Legal opinion</a:t>
            </a:r>
          </a:p>
          <a:p>
            <a:pPr marL="285750" lvl="1"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GB" sz="1700" b="1" dirty="0">
                <a:latin typeface="Arial" panose="020B0604020202020204" pitchFamily="34" charset="0"/>
                <a:cs typeface="Arial" panose="020B0604020202020204" pitchFamily="34" charset="0"/>
              </a:rPr>
              <a:t>Section 9 – </a:t>
            </a:r>
            <a:r>
              <a:rPr lang="en-GB" sz="1700" b="1" dirty="0">
                <a:latin typeface="Arial" panose="020B0604020202020204" pitchFamily="34" charset="0"/>
                <a:ea typeface="+mn-lt"/>
                <a:cs typeface="Arial" panose="020B0604020202020204" pitchFamily="34" charset="0"/>
              </a:rPr>
              <a:t>Management, Governance and Scheme Implementation: </a:t>
            </a:r>
            <a:r>
              <a:rPr lang="en-GB" sz="1700" dirty="0">
                <a:latin typeface="Arial" panose="020B0604020202020204" pitchFamily="34" charset="0"/>
                <a:ea typeface="+mn-lt"/>
                <a:cs typeface="Arial" panose="020B0604020202020204" pitchFamily="34" charset="0"/>
              </a:rPr>
              <a:t>provide organisational policies relating to, for example, anti-fraud, whistleblowing, conflict-of-interest, and procurement, in addition to supplying a project risk register.</a:t>
            </a:r>
          </a:p>
          <a:p>
            <a:pPr marL="285750" lvl="1"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a:p>
            <a:pPr marL="285750" lvl="1" indent="-285750">
              <a:buFont typeface="Arial" panose="020B0604020202020204" pitchFamily="34" charset="0"/>
              <a:buChar char="•"/>
            </a:pPr>
            <a:r>
              <a:rPr lang="en-GB" sz="1700" b="1" dirty="0">
                <a:latin typeface="Arial" panose="020B0604020202020204" pitchFamily="34" charset="0"/>
                <a:ea typeface="+mn-lt"/>
                <a:cs typeface="Arial" panose="020B0604020202020204" pitchFamily="34" charset="0"/>
              </a:rPr>
              <a:t>Section 10 – Data Protection: </a:t>
            </a:r>
            <a:r>
              <a:rPr lang="en-GB" sz="1700" dirty="0">
                <a:latin typeface="Arial" panose="020B0604020202020204" pitchFamily="34" charset="0"/>
                <a:ea typeface="+mn-lt"/>
                <a:cs typeface="Arial" panose="020B0604020202020204" pitchFamily="34" charset="0"/>
              </a:rPr>
              <a:t>No response needed but please note the details</a:t>
            </a:r>
          </a:p>
          <a:p>
            <a:pPr marL="285750" lvl="1" indent="-285750">
              <a:buFont typeface="Arial" panose="020B0604020202020204" pitchFamily="34" charset="0"/>
              <a:buChar char="•"/>
            </a:pPr>
            <a:endParaRPr lang="en-GB" sz="1700" b="1"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ea typeface="+mn-lt"/>
                <a:cs typeface="Arial" panose="020B0604020202020204" pitchFamily="34" charset="0"/>
              </a:rPr>
              <a:t>Section 11 – </a:t>
            </a:r>
            <a:r>
              <a:rPr lang="en-GB" sz="1700" b="1" dirty="0">
                <a:latin typeface="Arial" panose="020B0604020202020204" pitchFamily="34" charset="0"/>
                <a:cs typeface="Arial" panose="020B0604020202020204" pitchFamily="34" charset="0"/>
              </a:rPr>
              <a:t>Declaration And Submission : </a:t>
            </a:r>
            <a:r>
              <a:rPr lang="en-GB" sz="1700" dirty="0">
                <a:latin typeface="Arial" panose="020B0604020202020204" pitchFamily="34" charset="0"/>
                <a:cs typeface="Arial" panose="020B0604020202020204" pitchFamily="34" charset="0"/>
              </a:rPr>
              <a:t>Provide</a:t>
            </a:r>
            <a:r>
              <a:rPr lang="en-GB" sz="1700" b="1"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the relevant information for the Senior Responsible Officer (SRO) or Finance Director (FD). </a:t>
            </a:r>
            <a:r>
              <a:rPr lang="en-GB" sz="1700" b="1" dirty="0">
                <a:latin typeface="Arial" panose="020B0604020202020204" pitchFamily="34" charset="0"/>
                <a:cs typeface="Arial" panose="020B0604020202020204" pitchFamily="34" charset="0"/>
              </a:rPr>
              <a:t>Your submission must be signed by the Senior Responsible Officer who is identified in your application.</a:t>
            </a:r>
          </a:p>
          <a:p>
            <a:pPr marL="285750" indent="-285750">
              <a:buFont typeface="Arial" panose="020B0604020202020204" pitchFamily="34" charset="0"/>
              <a:buChar char="•"/>
            </a:pPr>
            <a:endParaRPr lang="en-GB" sz="17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dirty="0">
                <a:latin typeface="Arial" panose="020B0604020202020204" pitchFamily="34" charset="0"/>
                <a:ea typeface="+mn-lt"/>
                <a:cs typeface="Arial" panose="020B0604020202020204" pitchFamily="34" charset="0"/>
              </a:rPr>
              <a:t>Section 12 – Attached Documents</a:t>
            </a:r>
            <a:r>
              <a:rPr lang="en-GB" sz="1700" b="1"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complete the table to identify any and all additional documents that should be attached with the submitted application</a:t>
            </a:r>
          </a:p>
          <a:p>
            <a:pPr marL="285750" indent="-28575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81410"/>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Application Form</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5352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0E73C6AC-5716-A50E-7917-6BF40A2D1613}"/>
              </a:ext>
            </a:extLst>
          </p:cNvPr>
          <p:cNvPicPr>
            <a:picLocks noChangeAspect="1"/>
          </p:cNvPicPr>
          <p:nvPr/>
        </p:nvPicPr>
        <p:blipFill>
          <a:blip r:embed="rId4"/>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089987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2166" y="453265"/>
            <a:ext cx="11656231" cy="5193729"/>
          </a:xfrm>
          <a:prstGeom prst="rect">
            <a:avLst/>
          </a:prstGeom>
          <a:noFill/>
        </p:spPr>
        <p:txBody>
          <a:bodyPr wrap="square" rtlCol="0">
            <a:spAutoFit/>
          </a:bodyPr>
          <a:lstStyle/>
          <a:p>
            <a:endParaRPr lang="en-GB" sz="1700" b="1" dirty="0">
              <a:latin typeface="Arial" panose="020B0604020202020204" pitchFamily="34" charset="0"/>
              <a:cs typeface="Arial" panose="020B0604020202020204" pitchFamily="34" charset="0"/>
            </a:endParaRPr>
          </a:p>
          <a:p>
            <a:r>
              <a:rPr lang="en-GB" sz="1700" b="1" dirty="0">
                <a:latin typeface="Arial" panose="020B0604020202020204" pitchFamily="34" charset="0"/>
                <a:cs typeface="Arial" panose="020B0604020202020204" pitchFamily="34" charset="0"/>
              </a:rPr>
              <a:t>Revenue costs include: </a:t>
            </a:r>
            <a:endParaRPr lang="en-GB" sz="1700" b="1" dirty="0">
              <a:solidFill>
                <a:srgbClr val="166976"/>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staff costs - salaries and contractual benefits, National Insurance and superannuation contributions </a:t>
            </a:r>
            <a:r>
              <a:rPr lang="en-GB" sz="1700" b="1" dirty="0">
                <a:latin typeface="Arial" panose="020B0604020202020204" pitchFamily="34" charset="0"/>
                <a:cs typeface="Arial" panose="020B0604020202020204" pitchFamily="34" charset="0"/>
              </a:rPr>
              <a:t>– p/t</a:t>
            </a:r>
            <a:r>
              <a:rPr lang="en-GB" sz="1700" dirty="0">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 of time,</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overhead 15% of staff costs.</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costs of business travel, subsistence and accommodation.</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contractors and consultants procured to -  deliver project activity, undertake evaluation work, undertake audit work if requested by the Secretary of State, undertake feasibility studies and/or market research to inform potential future projects</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costs of materials or venue hire</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marketing and publicity costs</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grants provided to end beneficiaries</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training participant costs e.g. allowances, travel expenses</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dependant care costs of training participants</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small items of equipment </a:t>
            </a:r>
          </a:p>
          <a:p>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82166" y="72551"/>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Eligible costs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29372" y="62151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6A0418A0-877A-889F-7B5D-CF0383451DE3}"/>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249153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6" y="1080453"/>
            <a:ext cx="11133256" cy="4270400"/>
          </a:xfrm>
          <a:prstGeom prst="rect">
            <a:avLst/>
          </a:prstGeom>
          <a:noFill/>
        </p:spPr>
        <p:txBody>
          <a:bodyPr wrap="square" rtlCol="0">
            <a:spAutoFit/>
          </a:bodyPr>
          <a:lstStyle/>
          <a:p>
            <a:r>
              <a:rPr lang="en-GB" sz="1700" b="1" dirty="0">
                <a:latin typeface="Arial" panose="020B0604020202020204" pitchFamily="34" charset="0"/>
                <a:cs typeface="Arial" panose="020B0604020202020204" pitchFamily="34" charset="0"/>
              </a:rPr>
              <a:t>Capital costs include:</a:t>
            </a:r>
            <a:endParaRPr lang="en-GB" sz="1700" b="1" dirty="0">
              <a:solidFill>
                <a:srgbClr val="166976"/>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acquisition of land and or buildings </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building and construction</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professional fees associated with building and construction </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plant and machinery </a:t>
            </a:r>
          </a:p>
          <a:p>
            <a:pPr marL="285750" indent="-285750">
              <a:lnSpc>
                <a:spcPct val="150000"/>
              </a:lnSpc>
              <a:buFont typeface="Arial" panose="020B0604020202020204" pitchFamily="34" charset="0"/>
              <a:buChar char="•"/>
            </a:pPr>
            <a:r>
              <a:rPr lang="en-GB" sz="1700" dirty="0">
                <a:latin typeface="Arial" panose="020B0604020202020204" pitchFamily="34" charset="0"/>
                <a:cs typeface="Arial" panose="020B0604020202020204" pitchFamily="34" charset="0"/>
              </a:rPr>
              <a:t>any larger value item of equipment, assessed in accordance with the project deliverer’s capitalisation policy.</a:t>
            </a:r>
          </a:p>
          <a:p>
            <a:endParaRPr lang="en-GB" sz="1700" dirty="0">
              <a:latin typeface="Arial" panose="020B0604020202020204" pitchFamily="34" charset="0"/>
              <a:cs typeface="Arial" panose="020B0604020202020204" pitchFamily="34" charset="0"/>
            </a:endParaRPr>
          </a:p>
          <a:p>
            <a:endParaRPr lang="en-GB" sz="1700" dirty="0">
              <a:latin typeface="Arial" panose="020B0604020202020204" pitchFamily="34" charset="0"/>
              <a:cs typeface="Arial" panose="020B0604020202020204" pitchFamily="34" charset="0"/>
            </a:endParaRPr>
          </a:p>
          <a:p>
            <a:pPr marL="285750" lvl="0" indent="-285750" fontAlgn="base">
              <a:spcBef>
                <a:spcPts val="500"/>
              </a:spcBef>
              <a:spcAft>
                <a:spcPts val="500"/>
              </a:spcAft>
              <a:buFont typeface="Wingdings" panose="05000000000000000000" pitchFamily="2" charset="2"/>
              <a:buChar char="q"/>
            </a:pPr>
            <a:r>
              <a:rPr lang="en-GB"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UKSPF cannot be used to establish loan or investment funds</a:t>
            </a:r>
          </a:p>
          <a:p>
            <a:pPr marL="285750" lvl="0" indent="-285750" fontAlgn="base">
              <a:spcBef>
                <a:spcPts val="500"/>
              </a:spcBef>
              <a:spcAft>
                <a:spcPts val="500"/>
              </a:spcAft>
              <a:buFont typeface="Wingdings" panose="05000000000000000000" pitchFamily="2" charset="2"/>
              <a:buChar char="q"/>
            </a:pPr>
            <a:r>
              <a:rPr lang="en-GB" sz="1700" dirty="0">
                <a:solidFill>
                  <a:srgbClr val="000000"/>
                </a:solidFill>
                <a:latin typeface="Arial" panose="020B0604020202020204" pitchFamily="34" charset="0"/>
                <a:ea typeface="Times New Roman" panose="02020603050405020304" pitchFamily="18" charset="0"/>
                <a:cs typeface="Arial" panose="020B0604020202020204" pitchFamily="34" charset="0"/>
              </a:rPr>
              <a:t>Income – allowable but offset against grant.</a:t>
            </a:r>
            <a:endParaRPr lang="en-GB"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lvl="0" fontAlgn="base">
              <a:spcBef>
                <a:spcPts val="500"/>
              </a:spcBef>
              <a:spcAft>
                <a:spcPts val="500"/>
              </a:spcAft>
            </a:pPr>
            <a:endParaRPr lang="en-GB" sz="17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Eligible costs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029530DE-B363-B5EF-9C75-BC85BC6E4575}"/>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874597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4825" y="1004253"/>
            <a:ext cx="11035663" cy="4785926"/>
          </a:xfrm>
          <a:prstGeom prst="rect">
            <a:avLst/>
          </a:prstGeom>
          <a:noFill/>
        </p:spPr>
        <p:txBody>
          <a:bodyPr wrap="square" lIns="91440" tIns="45720" rIns="91440" bIns="45720" rtlCol="0" anchor="t">
            <a:spAutoFit/>
          </a:bodyPr>
          <a:lstStyle/>
          <a:p>
            <a:pPr marL="285750" indent="-285750" algn="l" rtl="0" fontAlgn="base">
              <a:buFont typeface="Arial" panose="020B0604020202020204" pitchFamily="34" charset="0"/>
              <a:buChar char="•"/>
            </a:pPr>
            <a:r>
              <a:rPr lang="en-GB" sz="1600" b="0" i="0" dirty="0">
                <a:solidFill>
                  <a:srgbClr val="000000"/>
                </a:solidFill>
                <a:effectLst/>
                <a:latin typeface="Arial" panose="020B0604020202020204" pitchFamily="34" charset="0"/>
              </a:rPr>
              <a:t>The United Kingdom Shared Prosperity Fund (UKSPF) will provide £2.6bn across the UK for local investment by </a:t>
            </a:r>
            <a:r>
              <a:rPr lang="en-GB" sz="1600" b="1" i="0" dirty="0">
                <a:solidFill>
                  <a:srgbClr val="000000"/>
                </a:solidFill>
                <a:effectLst/>
                <a:latin typeface="Arial" panose="020B0604020202020204" pitchFamily="34" charset="0"/>
              </a:rPr>
              <a:t>March 2025</a:t>
            </a:r>
            <a:r>
              <a:rPr lang="en-GB" sz="1600" b="0" i="0" dirty="0">
                <a:solidFill>
                  <a:srgbClr val="000000"/>
                </a:solidFill>
                <a:effectLst/>
                <a:latin typeface="Arial" panose="020B0604020202020204" pitchFamily="34" charset="0"/>
              </a:rPr>
              <a:t>. </a:t>
            </a:r>
          </a:p>
          <a:p>
            <a:pPr marL="285750" indent="-285750" algn="l" rtl="0" fontAlgn="base">
              <a:buFont typeface="Arial" panose="020B0604020202020204" pitchFamily="34" charset="0"/>
              <a:buChar char="•"/>
            </a:pPr>
            <a:endParaRPr lang="en-GB" sz="1600"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600" b="0" i="0" dirty="0">
                <a:solidFill>
                  <a:srgbClr val="000000"/>
                </a:solidFill>
                <a:effectLst/>
                <a:latin typeface="Arial" panose="020B0604020202020204" pitchFamily="34" charset="0"/>
              </a:rPr>
              <a:t>The UKSPF aims to build pride in place; support high quality skills training; support pay, employment and productivity growth; and increase life chances.</a:t>
            </a:r>
          </a:p>
          <a:p>
            <a:pPr marL="285750" indent="-285750" algn="l" rtl="0" fontAlgn="base">
              <a:buFont typeface="Arial" panose="020B0604020202020204" pitchFamily="34" charset="0"/>
              <a:buChar char="•"/>
            </a:pPr>
            <a:endParaRPr lang="en-GB" sz="1600"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600" b="0" i="0" dirty="0">
                <a:solidFill>
                  <a:srgbClr val="000000"/>
                </a:solidFill>
                <a:effectLst/>
                <a:latin typeface="Arial" panose="020B0604020202020204" pitchFamily="34" charset="0"/>
              </a:rPr>
              <a:t>West Yorkshire will receive £65m of Core UKSPF for delivery across the following 3 pillars;</a:t>
            </a:r>
          </a:p>
          <a:p>
            <a:pPr marL="285750" indent="-285750" algn="l" rtl="0" fontAlgn="base">
              <a:buFont typeface="Arial" panose="020B0604020202020204" pitchFamily="34" charset="0"/>
              <a:buChar char="•"/>
            </a:pPr>
            <a:endParaRPr lang="en-GB" sz="1600" dirty="0">
              <a:solidFill>
                <a:srgbClr val="000000"/>
              </a:solidFill>
              <a:latin typeface="Arial" panose="020B0604020202020204" pitchFamily="34" charset="0"/>
              <a:cs typeface="Arial" panose="020B0604020202020204" pitchFamily="34" charset="0"/>
            </a:endParaRPr>
          </a:p>
          <a:p>
            <a:pPr marL="742950" lvl="1" indent="-285750" fontAlgn="base">
              <a:buFont typeface="Courier New" panose="02070309020205020404" pitchFamily="49" charset="0"/>
              <a:buChar char="o"/>
            </a:pPr>
            <a:r>
              <a:rPr lang="en-GB" sz="1600" b="0" i="0" dirty="0">
                <a:solidFill>
                  <a:srgbClr val="000000"/>
                </a:solidFill>
                <a:effectLst/>
                <a:latin typeface="Arial" panose="020B0604020202020204" pitchFamily="34" charset="0"/>
              </a:rPr>
              <a:t>Pillar 1 - Communities and Place </a:t>
            </a:r>
          </a:p>
          <a:p>
            <a:pPr marL="742950" lvl="1" indent="-285750" fontAlgn="base">
              <a:buFont typeface="Courier New" panose="02070309020205020404" pitchFamily="49" charset="0"/>
              <a:buChar char="o"/>
            </a:pPr>
            <a:r>
              <a:rPr lang="en-GB" sz="1600" b="1" i="0" dirty="0">
                <a:solidFill>
                  <a:srgbClr val="000000"/>
                </a:solidFill>
                <a:effectLst/>
                <a:latin typeface="Arial" panose="020B0604020202020204" pitchFamily="34" charset="0"/>
              </a:rPr>
              <a:t>Pillar 2 - Supporting Local Business </a:t>
            </a:r>
          </a:p>
          <a:p>
            <a:pPr marL="742950" lvl="1" indent="-285750" fontAlgn="base">
              <a:buFont typeface="Courier New" panose="02070309020205020404" pitchFamily="49" charset="0"/>
              <a:buChar char="o"/>
            </a:pPr>
            <a:r>
              <a:rPr lang="en-GB" sz="1600" b="0" i="0" dirty="0">
                <a:solidFill>
                  <a:srgbClr val="000000"/>
                </a:solidFill>
                <a:effectLst/>
                <a:latin typeface="Arial" panose="020B0604020202020204" pitchFamily="34" charset="0"/>
              </a:rPr>
              <a:t>Pillar 3 - People and Skills (which will be allocated in 2024-25 only). </a:t>
            </a:r>
          </a:p>
          <a:p>
            <a:pPr algn="l" rtl="0" fontAlgn="base"/>
            <a:endParaRPr lang="en-GB" sz="1600" b="0" i="0" dirty="0">
              <a:solidFill>
                <a:srgbClr val="000000"/>
              </a:solidFill>
              <a:effectLst/>
              <a:latin typeface="Arial" panose="020B0604020202020204" pitchFamily="34" charset="0"/>
            </a:endParaRPr>
          </a:p>
          <a:p>
            <a:pPr algn="l" rtl="0" fontAlgn="base"/>
            <a:r>
              <a:rPr lang="en-GB" sz="1600" b="0" i="0" dirty="0">
                <a:solidFill>
                  <a:srgbClr val="000000"/>
                </a:solidFill>
                <a:effectLst/>
                <a:latin typeface="Arial" panose="020B0604020202020204" pitchFamily="34" charset="0"/>
              </a:rPr>
              <a:t>West Yorkshire UKSPF also includes</a:t>
            </a:r>
          </a:p>
          <a:p>
            <a:pPr algn="l" rtl="0" fontAlgn="base"/>
            <a:endParaRPr lang="en-GB" sz="1600" dirty="0">
              <a:solidFill>
                <a:srgbClr val="000000"/>
              </a:solidFill>
              <a:latin typeface="Arial" panose="020B0604020202020204" pitchFamily="34" charset="0"/>
            </a:endParaRPr>
          </a:p>
          <a:p>
            <a:pPr marL="285750" indent="-285750" algn="l" rtl="0" fontAlgn="base">
              <a:buFont typeface="Arial" panose="020B0604020202020204" pitchFamily="34" charset="0"/>
              <a:buChar char="•"/>
            </a:pPr>
            <a:r>
              <a:rPr lang="en-GB" sz="1600" b="0" i="0" dirty="0">
                <a:solidFill>
                  <a:srgbClr val="000000"/>
                </a:solidFill>
                <a:effectLst/>
                <a:latin typeface="Arial" panose="020B0604020202020204" pitchFamily="34" charset="0"/>
              </a:rPr>
              <a:t>Multiply - £11.2m programme of support for adult numeracy</a:t>
            </a:r>
          </a:p>
          <a:p>
            <a:pPr algn="l" rtl="0" fontAlgn="base"/>
            <a:endParaRPr lang="en-GB" sz="1600" b="0" i="0" dirty="0">
              <a:solidFill>
                <a:srgbClr val="000000"/>
              </a:solidFill>
              <a:effectLst/>
              <a:latin typeface="Arial" panose="020B0604020202020204" pitchFamily="34" charset="0"/>
            </a:endParaRPr>
          </a:p>
          <a:p>
            <a:pPr marL="285750" indent="-285750" algn="l" rtl="0" fontAlgn="base">
              <a:buFont typeface="Arial" panose="020B0604020202020204" pitchFamily="34" charset="0"/>
              <a:buChar char="•"/>
            </a:pPr>
            <a:r>
              <a:rPr lang="en-GB" sz="1600" dirty="0">
                <a:solidFill>
                  <a:srgbClr val="000000"/>
                </a:solidFill>
                <a:latin typeface="Arial" panose="020B0604020202020204" pitchFamily="34" charset="0"/>
              </a:rPr>
              <a:t>Rural England Prosperity Fund (“The Rural Fund)  - £2.5m Capital Grant programme to support Small and Micro rural businesses </a:t>
            </a:r>
            <a:r>
              <a:rPr lang="en-GB" sz="1600" b="0" i="0" dirty="0">
                <a:solidFill>
                  <a:srgbClr val="000000"/>
                </a:solidFill>
                <a:effectLst/>
                <a:latin typeface="Arial" panose="020B0604020202020204" pitchFamily="34" charset="0"/>
              </a:rPr>
              <a:t> </a:t>
            </a:r>
            <a:endParaRPr lang="en-GB" sz="1600" b="0" i="0" dirty="0">
              <a:solidFill>
                <a:srgbClr val="000000"/>
              </a:solidFill>
              <a:effectLst/>
              <a:latin typeface="Segoe UI" panose="020B0502040204020203" pitchFamily="34" charset="0"/>
            </a:endParaRPr>
          </a:p>
          <a:p>
            <a:pPr marL="285750" indent="-285750" algn="l" rtl="0" fontAlgn="base">
              <a:buFont typeface="Arial" panose="020B0604020202020204" pitchFamily="34" charset="0"/>
              <a:buChar char="•"/>
            </a:pPr>
            <a:endParaRPr lang="en-GB" sz="1700" dirty="0">
              <a:solidFill>
                <a:srgbClr val="00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74005"/>
            <a:ext cx="11382518" cy="584775"/>
          </a:xfrm>
          <a:prstGeom prst="rect">
            <a:avLst/>
          </a:prstGeom>
          <a:noFill/>
        </p:spPr>
        <p:txBody>
          <a:bodyPr wrap="square" lIns="91440" tIns="45720" rIns="91440" bIns="45720" rtlCol="0" anchor="t">
            <a:spAutoFit/>
          </a:bodyPr>
          <a:lstStyle/>
          <a:p>
            <a:r>
              <a:rPr lang="en-GB" sz="3200" b="1" dirty="0">
                <a:solidFill>
                  <a:schemeClr val="tx1">
                    <a:lumMod val="65000"/>
                    <a:lumOff val="35000"/>
                  </a:schemeClr>
                </a:solidFill>
                <a:latin typeface="Arial"/>
                <a:cs typeface="Arial"/>
              </a:rPr>
              <a:t>What is the West Yorkshire UKSPF</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31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F585BD19-460E-5FF9-7A8F-D3E0E7CF469C}"/>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366856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Outputs – See Evidence Requirements for full details</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DD057449-B119-90EE-4143-7D9BFD3BA339}"/>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5" name="Table 4">
            <a:extLst>
              <a:ext uri="{FF2B5EF4-FFF2-40B4-BE49-F238E27FC236}">
                <a16:creationId xmlns:a16="http://schemas.microsoft.com/office/drawing/2014/main" id="{56DBE1B1-2F1D-7F69-DFA5-A78CAD51E7BF}"/>
              </a:ext>
            </a:extLst>
          </p:cNvPr>
          <p:cNvGraphicFramePr>
            <a:graphicFrameLocks noGrp="1"/>
          </p:cNvGraphicFramePr>
          <p:nvPr>
            <p:extLst>
              <p:ext uri="{D42A27DB-BD31-4B8C-83A1-F6EECF244321}">
                <p14:modId xmlns:p14="http://schemas.microsoft.com/office/powerpoint/2010/main" val="3315286768"/>
              </p:ext>
            </p:extLst>
          </p:nvPr>
        </p:nvGraphicFramePr>
        <p:xfrm>
          <a:off x="571355" y="994130"/>
          <a:ext cx="11382517" cy="4897950"/>
        </p:xfrm>
        <a:graphic>
          <a:graphicData uri="http://schemas.openxmlformats.org/drawingml/2006/table">
            <a:tbl>
              <a:tblPr firstRow="1" firstCol="1" bandRow="1">
                <a:tableStyleId>{7DF18680-E054-41AD-8BC1-D1AEF772440D}</a:tableStyleId>
              </a:tblPr>
              <a:tblGrid>
                <a:gridCol w="1353765">
                  <a:extLst>
                    <a:ext uri="{9D8B030D-6E8A-4147-A177-3AD203B41FA5}">
                      <a16:colId xmlns:a16="http://schemas.microsoft.com/office/drawing/2014/main" val="3137059647"/>
                    </a:ext>
                  </a:extLst>
                </a:gridCol>
                <a:gridCol w="2973545">
                  <a:extLst>
                    <a:ext uri="{9D8B030D-6E8A-4147-A177-3AD203B41FA5}">
                      <a16:colId xmlns:a16="http://schemas.microsoft.com/office/drawing/2014/main" val="1881750712"/>
                    </a:ext>
                  </a:extLst>
                </a:gridCol>
                <a:gridCol w="4605181">
                  <a:extLst>
                    <a:ext uri="{9D8B030D-6E8A-4147-A177-3AD203B41FA5}">
                      <a16:colId xmlns:a16="http://schemas.microsoft.com/office/drawing/2014/main" val="4141046012"/>
                    </a:ext>
                  </a:extLst>
                </a:gridCol>
                <a:gridCol w="2450026">
                  <a:extLst>
                    <a:ext uri="{9D8B030D-6E8A-4147-A177-3AD203B41FA5}">
                      <a16:colId xmlns:a16="http://schemas.microsoft.com/office/drawing/2014/main" val="857434436"/>
                    </a:ext>
                  </a:extLst>
                </a:gridCol>
              </a:tblGrid>
              <a:tr h="270820">
                <a:tc>
                  <a:txBody>
                    <a:bodyPr/>
                    <a:lstStyle/>
                    <a:p>
                      <a:pPr algn="ctr"/>
                      <a:r>
                        <a:rPr lang="en-GB" sz="1800" dirty="0">
                          <a:effectLst/>
                          <a:latin typeface="Arial" panose="020B0604020202020204" pitchFamily="34" charset="0"/>
                          <a:cs typeface="Arial" panose="020B0604020202020204" pitchFamily="34" charset="0"/>
                        </a:rPr>
                        <a:t>Ref</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pPr algn="ctr"/>
                      <a:r>
                        <a:rPr lang="en-GB" sz="1800" dirty="0">
                          <a:effectLst/>
                          <a:latin typeface="Arial" panose="020B0604020202020204" pitchFamily="34" charset="0"/>
                          <a:cs typeface="Arial" panose="020B0604020202020204" pitchFamily="34" charset="0"/>
                        </a:rPr>
                        <a:t>UKSPF Interventions</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r>
                        <a:rPr lang="en-GB" sz="1800" dirty="0">
                          <a:effectLst/>
                          <a:latin typeface="Arial" panose="020B0604020202020204" pitchFamily="34" charset="0"/>
                          <a:cs typeface="Arial" panose="020B0604020202020204" pitchFamily="34" charset="0"/>
                        </a:rPr>
                        <a:t>Output Indicator</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r>
                        <a:rPr lang="en-GB" sz="1800" dirty="0">
                          <a:effectLst/>
                          <a:latin typeface="Arial" panose="020B0604020202020204" pitchFamily="34" charset="0"/>
                          <a:cs typeface="Arial" panose="020B0604020202020204" pitchFamily="34" charset="0"/>
                        </a:rPr>
                        <a:t>Unit of Measurement</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extLst>
                  <a:ext uri="{0D108BD9-81ED-4DB2-BD59-A6C34878D82A}">
                    <a16:rowId xmlns:a16="http://schemas.microsoft.com/office/drawing/2014/main" val="214315941"/>
                  </a:ext>
                </a:extLst>
              </a:tr>
              <a:tr h="342400">
                <a:tc>
                  <a:txBody>
                    <a:bodyPr/>
                    <a:lstStyle/>
                    <a:p>
                      <a:pPr algn="ctr"/>
                      <a:r>
                        <a:rPr lang="en-GB" sz="1600" dirty="0">
                          <a:effectLst/>
                          <a:latin typeface="Arial" panose="020B0604020202020204" pitchFamily="34" charset="0"/>
                          <a:cs typeface="Arial" panose="020B0604020202020204" pitchFamily="34" charset="0"/>
                        </a:rPr>
                        <a:t>OP21</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marL="0" algn="ctr" defTabSz="457200" rtl="0" eaLnBrk="1" latinLnBrk="0" hangingPunct="1"/>
                      <a:r>
                        <a:rPr lang="en-GB" sz="1600" b="0" kern="1200" dirty="0">
                          <a:solidFill>
                            <a:schemeClr val="tx1"/>
                          </a:solidFill>
                          <a:effectLst/>
                          <a:latin typeface="Arial" panose="020B0604020202020204" pitchFamily="34" charset="0"/>
                          <a:cs typeface="Arial" panose="020B0604020202020204" pitchFamily="34" charset="0"/>
                        </a:rPr>
                        <a:t>E19, E23, E24 and E26</a:t>
                      </a:r>
                      <a:endParaRPr lang="en-GB" sz="16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chemeClr val="bg1">
                        <a:lumMod val="95000"/>
                      </a:schemeClr>
                    </a:solidFill>
                  </a:tcPr>
                </a:tc>
                <a:tc>
                  <a:txBody>
                    <a:bodyPr/>
                    <a:lstStyle/>
                    <a:p>
                      <a:pPr marL="0" algn="ctr" defTabSz="457200" rtl="0" eaLnBrk="1" latinLnBrk="0" hangingPunct="1"/>
                      <a:r>
                        <a:rPr lang="en-GB" sz="1600" b="0" kern="1200" dirty="0">
                          <a:solidFill>
                            <a:schemeClr val="tx1"/>
                          </a:solidFill>
                          <a:effectLst/>
                          <a:latin typeface="Arial" panose="020B0604020202020204" pitchFamily="34" charset="0"/>
                          <a:cs typeface="Arial" panose="020B0604020202020204" pitchFamily="34" charset="0"/>
                        </a:rPr>
                        <a:t>Number of potential entrepreneurs assisted to be enterprise ready</a:t>
                      </a:r>
                      <a:endParaRPr lang="en-GB" sz="16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chemeClr val="bg1">
                        <a:lumMod val="95000"/>
                      </a:schemeClr>
                    </a:solidFill>
                  </a:tcPr>
                </a:tc>
                <a:tc>
                  <a:txBody>
                    <a:bodyPr/>
                    <a:lstStyle/>
                    <a:p>
                      <a:pPr marL="0" algn="ctr" defTabSz="457200" rtl="0" eaLnBrk="1" latinLnBrk="0" hangingPunct="1"/>
                      <a:r>
                        <a:rPr lang="en-GB" sz="1600" b="0" kern="1200" dirty="0">
                          <a:solidFill>
                            <a:schemeClr val="tx1"/>
                          </a:solidFill>
                          <a:effectLst/>
                          <a:latin typeface="Arial" panose="020B0604020202020204" pitchFamily="34" charset="0"/>
                          <a:cs typeface="Arial" panose="020B0604020202020204" pitchFamily="34" charset="0"/>
                        </a:rPr>
                        <a:t>Number of entrepreneurs </a:t>
                      </a:r>
                      <a:endParaRPr lang="en-GB" sz="16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3310731996"/>
                  </a:ext>
                </a:extLst>
              </a:tr>
              <a:tr h="342400">
                <a:tc>
                  <a:txBody>
                    <a:bodyPr/>
                    <a:lstStyle/>
                    <a:p>
                      <a:pPr algn="ctr"/>
                      <a:r>
                        <a:rPr lang="en-GB" sz="1600" dirty="0">
                          <a:effectLst/>
                          <a:latin typeface="Arial" panose="020B0604020202020204" pitchFamily="34" charset="0"/>
                          <a:cs typeface="Arial" panose="020B0604020202020204" pitchFamily="34" charset="0"/>
                        </a:rPr>
                        <a:t>OP22</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E22, E23 and E24, E25</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 receiving financial support other than grants (numerical value)</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 </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824718235"/>
                  </a:ext>
                </a:extLst>
              </a:tr>
              <a:tr h="342400">
                <a:tc>
                  <a:txBody>
                    <a:bodyPr/>
                    <a:lstStyle/>
                    <a:p>
                      <a:pPr algn="ctr"/>
                      <a:r>
                        <a:rPr lang="en-GB" sz="1600" dirty="0">
                          <a:effectLst/>
                          <a:latin typeface="Arial" panose="020B0604020202020204" pitchFamily="34" charset="0"/>
                          <a:cs typeface="Arial" panose="020B0604020202020204" pitchFamily="34" charset="0"/>
                        </a:rPr>
                        <a:t>OP23</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E19, E22, E23, E24, E25 and E29</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 receiving non-financial support </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 </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875852081"/>
                  </a:ext>
                </a:extLst>
              </a:tr>
              <a:tr h="342400">
                <a:tc>
                  <a:txBody>
                    <a:bodyPr/>
                    <a:lstStyle/>
                    <a:p>
                      <a:pPr algn="ctr"/>
                      <a:r>
                        <a:rPr lang="en-GB" sz="1600" dirty="0">
                          <a:effectLst/>
                          <a:latin typeface="Arial" panose="020B0604020202020204" pitchFamily="34" charset="0"/>
                          <a:ea typeface="Times New Roman" panose="02020603050405020304" pitchFamily="18" charset="0"/>
                          <a:cs typeface="Arial" panose="020B0604020202020204" pitchFamily="34" charset="0"/>
                        </a:rPr>
                        <a:t>OP24</a:t>
                      </a: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E19, E22, E23, E24, E25, E28 and E29</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 receiving grants</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458285370"/>
                  </a:ext>
                </a:extLst>
              </a:tr>
              <a:tr h="342400">
                <a:tc>
                  <a:txBody>
                    <a:bodyPr/>
                    <a:lstStyle/>
                    <a:p>
                      <a:pPr algn="ctr"/>
                      <a:r>
                        <a:rPr lang="en-GB" sz="1600" dirty="0">
                          <a:effectLst/>
                          <a:latin typeface="Arial" panose="020B0604020202020204" pitchFamily="34" charset="0"/>
                          <a:cs typeface="Arial" panose="020B0604020202020204" pitchFamily="34" charset="0"/>
                        </a:rPr>
                        <a:t>OP25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cs typeface="Arial" panose="020B0604020202020204" pitchFamily="34" charset="0"/>
                        </a:rPr>
                        <a:t>E29</a:t>
                      </a:r>
                      <a:endParaRPr lang="en-GB"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cs typeface="Arial" panose="020B0604020202020204" pitchFamily="34" charset="0"/>
                        </a:rPr>
                        <a:t>Number of decarbonisation plans developed as a result of support</a:t>
                      </a:r>
                      <a:endParaRPr lang="en-GB"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cs typeface="Arial" panose="020B0604020202020204" pitchFamily="34" charset="0"/>
                        </a:rPr>
                        <a:t>Number of plans</a:t>
                      </a:r>
                      <a:endParaRPr lang="en-GB"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2640642603"/>
                  </a:ext>
                </a:extLst>
              </a:tr>
              <a:tr h="361095">
                <a:tc>
                  <a:txBody>
                    <a:bodyPr/>
                    <a:lstStyle/>
                    <a:p>
                      <a:pPr algn="ctr"/>
                      <a:r>
                        <a:rPr lang="en-GB" sz="1600" dirty="0">
                          <a:latin typeface="Arial" panose="020B0604020202020204" pitchFamily="34" charset="0"/>
                          <a:cs typeface="Arial" panose="020B0604020202020204" pitchFamily="34" charset="0"/>
                        </a:rPr>
                        <a:t>OP26</a:t>
                      </a: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E25</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events/ participatory programmes</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events/ participatory programmes</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192097622"/>
                  </a:ext>
                </a:extLst>
              </a:tr>
              <a:tr h="361095">
                <a:tc>
                  <a:txBody>
                    <a:bodyPr/>
                    <a:lstStyle/>
                    <a:p>
                      <a:pPr algn="ctr"/>
                      <a:r>
                        <a:rPr lang="en-GB" sz="1600" dirty="0">
                          <a:effectLst/>
                          <a:latin typeface="Arial" panose="020B0604020202020204" pitchFamily="34" charset="0"/>
                          <a:cs typeface="Arial" panose="020B0604020202020204" pitchFamily="34" charset="0"/>
                        </a:rPr>
                        <a:t>OP27</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E28</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 engaged in new markets</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enterprises</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47012399"/>
                  </a:ext>
                </a:extLst>
              </a:tr>
              <a:tr h="361095">
                <a:tc>
                  <a:txBody>
                    <a:bodyPr/>
                    <a:lstStyle/>
                    <a:p>
                      <a:pPr algn="ctr"/>
                      <a:r>
                        <a:rPr lang="en-GB" sz="1600" dirty="0">
                          <a:effectLst/>
                          <a:latin typeface="Arial" panose="020B0604020202020204" pitchFamily="34" charset="0"/>
                          <a:cs typeface="Arial" panose="020B0604020202020204" pitchFamily="34" charset="0"/>
                        </a:rPr>
                        <a:t>OP28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E22</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Amount of rehabilitated land </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Square metres (M2)</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959247126"/>
                  </a:ext>
                </a:extLst>
              </a:tr>
              <a:tr h="361095">
                <a:tc>
                  <a:txBody>
                    <a:bodyPr/>
                    <a:lstStyle/>
                    <a:p>
                      <a:pPr algn="ctr"/>
                      <a:r>
                        <a:rPr lang="en-GB" sz="1600" dirty="0">
                          <a:effectLst/>
                          <a:latin typeface="Arial" panose="020B0604020202020204" pitchFamily="34" charset="0"/>
                          <a:cs typeface="Arial" panose="020B0604020202020204" pitchFamily="34" charset="0"/>
                        </a:rPr>
                        <a:t>OP29</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E22</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Amount of commercial space completed or improved</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Square metres (M2)</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628642043"/>
                  </a:ext>
                </a:extLst>
              </a:tr>
              <a:tr h="361095">
                <a:tc>
                  <a:txBody>
                    <a:bodyPr/>
                    <a:lstStyle/>
                    <a:p>
                      <a:pPr algn="ctr"/>
                      <a:r>
                        <a:rPr lang="en-GB" sz="1600" dirty="0">
                          <a:effectLst/>
                          <a:latin typeface="Arial" panose="020B0604020202020204" pitchFamily="34" charset="0"/>
                          <a:ea typeface="Times New Roman" panose="02020603050405020304" pitchFamily="18" charset="0"/>
                          <a:cs typeface="Arial" panose="020B0604020202020204" pitchFamily="34" charset="0"/>
                        </a:rPr>
                        <a:t>OP30</a:t>
                      </a:r>
                    </a:p>
                  </a:txBody>
                  <a:tcPr marL="68580" marR="68580" marT="0" marB="0" anchor="ctr">
                    <a:solidFill>
                      <a:srgbClr val="949499"/>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E22</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potential entrepreneurs assisted to be enterprise ready</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Number of entrepreneurs </a:t>
                      </a:r>
                      <a:endParaRPr lang="en-GB" sz="1600" b="0" dirty="0">
                        <a:solidFill>
                          <a:schemeClr val="tx1"/>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360278332"/>
                  </a:ext>
                </a:extLst>
              </a:tr>
            </a:tbl>
          </a:graphicData>
        </a:graphic>
      </p:graphicFrame>
    </p:spTree>
    <p:extLst>
      <p:ext uri="{BB962C8B-B14F-4D97-AF65-F5344CB8AC3E}">
        <p14:creationId xmlns:p14="http://schemas.microsoft.com/office/powerpoint/2010/main" val="2278158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Outcomes-  See Evidence Requirements for full detail</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DD057449-B119-90EE-4143-7D9BFD3BA339}"/>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5" name="Table 4">
            <a:extLst>
              <a:ext uri="{FF2B5EF4-FFF2-40B4-BE49-F238E27FC236}">
                <a16:creationId xmlns:a16="http://schemas.microsoft.com/office/drawing/2014/main" id="{56DBE1B1-2F1D-7F69-DFA5-A78CAD51E7BF}"/>
              </a:ext>
            </a:extLst>
          </p:cNvPr>
          <p:cNvGraphicFramePr>
            <a:graphicFrameLocks noGrp="1"/>
          </p:cNvGraphicFramePr>
          <p:nvPr>
            <p:extLst>
              <p:ext uri="{D42A27DB-BD31-4B8C-83A1-F6EECF244321}">
                <p14:modId xmlns:p14="http://schemas.microsoft.com/office/powerpoint/2010/main" val="1025510314"/>
              </p:ext>
            </p:extLst>
          </p:nvPr>
        </p:nvGraphicFramePr>
        <p:xfrm>
          <a:off x="529372" y="1042540"/>
          <a:ext cx="11133256" cy="4845146"/>
        </p:xfrm>
        <a:graphic>
          <a:graphicData uri="http://schemas.openxmlformats.org/drawingml/2006/table">
            <a:tbl>
              <a:tblPr firstRow="1" firstCol="1" bandRow="1">
                <a:tableStyleId>{7DF18680-E054-41AD-8BC1-D1AEF772440D}</a:tableStyleId>
              </a:tblPr>
              <a:tblGrid>
                <a:gridCol w="1324119">
                  <a:extLst>
                    <a:ext uri="{9D8B030D-6E8A-4147-A177-3AD203B41FA5}">
                      <a16:colId xmlns:a16="http://schemas.microsoft.com/office/drawing/2014/main" val="3137059647"/>
                    </a:ext>
                  </a:extLst>
                </a:gridCol>
                <a:gridCol w="2908429">
                  <a:extLst>
                    <a:ext uri="{9D8B030D-6E8A-4147-A177-3AD203B41FA5}">
                      <a16:colId xmlns:a16="http://schemas.microsoft.com/office/drawing/2014/main" val="1881750712"/>
                    </a:ext>
                  </a:extLst>
                </a:gridCol>
                <a:gridCol w="4504334">
                  <a:extLst>
                    <a:ext uri="{9D8B030D-6E8A-4147-A177-3AD203B41FA5}">
                      <a16:colId xmlns:a16="http://schemas.microsoft.com/office/drawing/2014/main" val="4141046012"/>
                    </a:ext>
                  </a:extLst>
                </a:gridCol>
                <a:gridCol w="2396374">
                  <a:extLst>
                    <a:ext uri="{9D8B030D-6E8A-4147-A177-3AD203B41FA5}">
                      <a16:colId xmlns:a16="http://schemas.microsoft.com/office/drawing/2014/main" val="857434436"/>
                    </a:ext>
                  </a:extLst>
                </a:gridCol>
              </a:tblGrid>
              <a:tr h="540554">
                <a:tc>
                  <a:txBody>
                    <a:bodyPr/>
                    <a:lstStyle/>
                    <a:p>
                      <a:pPr algn="ctr"/>
                      <a:r>
                        <a:rPr lang="en-GB" sz="1800" dirty="0">
                          <a:effectLst/>
                          <a:latin typeface="Arial" panose="020B0604020202020204" pitchFamily="34" charset="0"/>
                          <a:cs typeface="Arial" panose="020B0604020202020204" pitchFamily="34" charset="0"/>
                        </a:rPr>
                        <a:t>Ref</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pPr algn="ctr"/>
                      <a:r>
                        <a:rPr lang="en-GB" sz="1800" dirty="0">
                          <a:effectLst/>
                          <a:latin typeface="Arial" panose="020B0604020202020204" pitchFamily="34" charset="0"/>
                          <a:cs typeface="Arial" panose="020B0604020202020204" pitchFamily="34" charset="0"/>
                        </a:rPr>
                        <a:t>UKSPF Interventions</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r>
                        <a:rPr lang="en-GB" sz="1800" dirty="0">
                          <a:effectLst/>
                          <a:latin typeface="Arial" panose="020B0604020202020204" pitchFamily="34" charset="0"/>
                          <a:cs typeface="Arial" panose="020B0604020202020204" pitchFamily="34" charset="0"/>
                        </a:rPr>
                        <a:t>Output Indicator</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r>
                        <a:rPr lang="en-GB" sz="1800" dirty="0">
                          <a:effectLst/>
                          <a:latin typeface="Arial" panose="020B0604020202020204" pitchFamily="34" charset="0"/>
                          <a:cs typeface="Arial" panose="020B0604020202020204" pitchFamily="34" charset="0"/>
                        </a:rPr>
                        <a:t>Unit of Measurement</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extLst>
                  <a:ext uri="{0D108BD9-81ED-4DB2-BD59-A6C34878D82A}">
                    <a16:rowId xmlns:a16="http://schemas.microsoft.com/office/drawing/2014/main" val="214315941"/>
                  </a:ext>
                </a:extLst>
              </a:tr>
              <a:tr h="480493">
                <a:tc>
                  <a:txBody>
                    <a:bodyPr/>
                    <a:lstStyle/>
                    <a:p>
                      <a:pPr algn="ctr"/>
                      <a:r>
                        <a:rPr lang="en-GB" sz="1600" dirty="0">
                          <a:effectLst/>
                          <a:latin typeface="Arial" panose="020B0604020202020204" pitchFamily="34" charset="0"/>
                          <a:cs typeface="Arial" panose="020B0604020202020204" pitchFamily="34" charset="0"/>
                        </a:rPr>
                        <a:t>OC1</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E22, E23, E24, E26, E28 and E29</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Jobs created as a result of support</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Number of Full time equivalent (FTE)</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3492087084"/>
                  </a:ext>
                </a:extLst>
              </a:tr>
              <a:tr h="480493">
                <a:tc>
                  <a:txBody>
                    <a:bodyPr/>
                    <a:lstStyle/>
                    <a:p>
                      <a:pPr algn="ctr"/>
                      <a:r>
                        <a:rPr lang="en-GB" sz="1600" dirty="0">
                          <a:effectLst/>
                          <a:latin typeface="Arial" panose="020B0604020202020204" pitchFamily="34" charset="0"/>
                          <a:cs typeface="Arial" panose="020B0604020202020204" pitchFamily="34" charset="0"/>
                        </a:rPr>
                        <a:t>OC2</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E17, E22,E23, E24, E26, E28 and E29</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Jobs safeguarded as a result of support </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Number of full time equivalent (FTE)</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23773784"/>
                  </a:ext>
                </a:extLst>
              </a:tr>
              <a:tr h="480493">
                <a:tc>
                  <a:txBody>
                    <a:bodyPr/>
                    <a:lstStyle/>
                    <a:p>
                      <a:pPr algn="ctr"/>
                      <a:r>
                        <a:rPr lang="en-GB" sz="1600" dirty="0">
                          <a:effectLst/>
                          <a:latin typeface="Arial" panose="020B0604020202020204" pitchFamily="34" charset="0"/>
                          <a:cs typeface="Arial" panose="020B0604020202020204" pitchFamily="34" charset="0"/>
                        </a:rPr>
                        <a:t>OC3</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E19 and E29</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Estimated Carbon dioxide equivalent reductions as a result of support</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Tonnes of CO2e</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242773503"/>
                  </a:ext>
                </a:extLst>
              </a:tr>
              <a:tr h="480493">
                <a:tc>
                  <a:txBody>
                    <a:bodyPr/>
                    <a:lstStyle/>
                    <a:p>
                      <a:pPr algn="ctr"/>
                      <a:r>
                        <a:rPr lang="en-GB" sz="1600" dirty="0">
                          <a:effectLst/>
                          <a:latin typeface="Arial" panose="020B0604020202020204" pitchFamily="34" charset="0"/>
                          <a:cs typeface="Arial" panose="020B0604020202020204" pitchFamily="34" charset="0"/>
                        </a:rPr>
                        <a:t>OC4</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E17</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 </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Increased footfall</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Number of people</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157262468"/>
                  </a:ext>
                </a:extLst>
              </a:tr>
              <a:tr h="441373">
                <a:tc>
                  <a:txBody>
                    <a:bodyPr/>
                    <a:lstStyle/>
                    <a:p>
                      <a:pPr algn="ctr"/>
                      <a:r>
                        <a:rPr lang="en-GB" sz="1600" dirty="0">
                          <a:latin typeface="Arial" panose="020B0604020202020204" pitchFamily="34" charset="0"/>
                          <a:cs typeface="Arial" panose="020B0604020202020204" pitchFamily="34" charset="0"/>
                        </a:rPr>
                        <a:t>OC5</a:t>
                      </a:r>
                    </a:p>
                  </a:txBody>
                  <a:tcPr marL="68580" marR="68580" marT="0" marB="0" anchor="ctr">
                    <a:solidFill>
                      <a:srgbClr val="949499"/>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E17 and E25 </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Increased visitor numbers</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Arial" panose="020B0604020202020204" pitchFamily="34" charset="0"/>
                        </a:rPr>
                        <a:t>Number of people</a:t>
                      </a:r>
                      <a:endParaRPr lang="en-GB" sz="1600" b="0" dirty="0">
                        <a:solidFill>
                          <a:schemeClr val="tx1">
                            <a:lumMod val="95000"/>
                            <a:lumOff val="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3373114547"/>
                  </a:ext>
                </a:extLst>
              </a:tr>
              <a:tr h="441373">
                <a:tc>
                  <a:txBody>
                    <a:bodyPr/>
                    <a:lstStyle/>
                    <a:p>
                      <a:pPr algn="ctr"/>
                      <a:r>
                        <a:rPr lang="en-GB" sz="1600" dirty="0">
                          <a:effectLst/>
                          <a:latin typeface="Arial" panose="020B0604020202020204" pitchFamily="34" charset="0"/>
                          <a:cs typeface="Arial" panose="020B0604020202020204" pitchFamily="34" charset="0"/>
                        </a:rPr>
                        <a:t>OC6</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rgbClr val="000000"/>
                          </a:solidFill>
                          <a:effectLst/>
                          <a:latin typeface="Arial" panose="020B0604020202020204" pitchFamily="34" charset="0"/>
                          <a:cs typeface="Arial" panose="020B0604020202020204" pitchFamily="34" charset="0"/>
                        </a:rPr>
                        <a:t>E31</a:t>
                      </a:r>
                      <a:endParaRPr lang="en-GB"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cs typeface="Arial" panose="020B0604020202020204" pitchFamily="34" charset="0"/>
                        </a:rPr>
                        <a:t>The number of projects arising from funded feasibility studies</a:t>
                      </a:r>
                      <a:endParaRPr lang="en-GB"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cs typeface="Arial" panose="020B0604020202020204" pitchFamily="34" charset="0"/>
                        </a:rPr>
                        <a:t>Number of projects</a:t>
                      </a:r>
                      <a:endParaRPr lang="en-GB"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978000938"/>
                  </a:ext>
                </a:extLst>
              </a:tr>
              <a:tr h="441373">
                <a:tc>
                  <a:txBody>
                    <a:bodyPr/>
                    <a:lstStyle/>
                    <a:p>
                      <a:pPr algn="ctr"/>
                      <a:r>
                        <a:rPr lang="en-GB" sz="1600" dirty="0">
                          <a:effectLst/>
                          <a:latin typeface="Arial" panose="020B0604020202020204" pitchFamily="34" charset="0"/>
                          <a:cs typeface="Arial" panose="020B0604020202020204" pitchFamily="34" charset="0"/>
                        </a:rPr>
                        <a:t>OC15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E19, E22, E23, E24, E26 and E29</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Number of new enterprises created as a result of support</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Number of new enterprises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009710666"/>
                  </a:ext>
                </a:extLst>
              </a:tr>
              <a:tr h="441373">
                <a:tc>
                  <a:txBody>
                    <a:bodyPr/>
                    <a:lstStyle/>
                    <a:p>
                      <a:pPr algn="ctr"/>
                      <a:r>
                        <a:rPr lang="en-GB" sz="1600" dirty="0">
                          <a:effectLst/>
                          <a:latin typeface="Arial" panose="020B0604020202020204" pitchFamily="34" charset="0"/>
                          <a:cs typeface="Arial" panose="020B0604020202020204" pitchFamily="34" charset="0"/>
                        </a:rPr>
                        <a:t>OC16</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E22, E24 </a:t>
                      </a: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Times New Roman" panose="02020603050405020304" pitchFamily="18" charset="0"/>
                        </a:rPr>
                        <a:t>and E25</a:t>
                      </a:r>
                      <a:endParaRPr lang="en-GB" sz="1600" b="0" dirty="0">
                        <a:solidFill>
                          <a:schemeClr val="tx1">
                            <a:lumMod val="95000"/>
                            <a:lumOff val="5000"/>
                          </a:schemeClr>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Increased amounts of investment.</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Monetary - £</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4273454390"/>
                  </a:ext>
                </a:extLst>
              </a:tr>
              <a:tr h="441373">
                <a:tc>
                  <a:txBody>
                    <a:bodyPr/>
                    <a:lstStyle/>
                    <a:p>
                      <a:pPr algn="ctr"/>
                      <a:r>
                        <a:rPr lang="en-GB" sz="1600" dirty="0">
                          <a:effectLst/>
                          <a:latin typeface="Arial" panose="020B0604020202020204" pitchFamily="34" charset="0"/>
                          <a:cs typeface="Arial" panose="020B0604020202020204" pitchFamily="34" charset="0"/>
                        </a:rPr>
                        <a:t>OC17</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E19, E23, E24 and E29</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enterprises adopting new or improved products or services </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enterprises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009168645"/>
                  </a:ext>
                </a:extLst>
              </a:tr>
            </a:tbl>
          </a:graphicData>
        </a:graphic>
      </p:graphicFrame>
    </p:spTree>
    <p:extLst>
      <p:ext uri="{BB962C8B-B14F-4D97-AF65-F5344CB8AC3E}">
        <p14:creationId xmlns:p14="http://schemas.microsoft.com/office/powerpoint/2010/main" val="1056728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Outcomes-  See Evidence Requirements for full detail</a:t>
            </a:r>
            <a:endParaRPr lang="en-GB" sz="32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DD057449-B119-90EE-4143-7D9BFD3BA339}"/>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5" name="Table 4">
            <a:extLst>
              <a:ext uri="{FF2B5EF4-FFF2-40B4-BE49-F238E27FC236}">
                <a16:creationId xmlns:a16="http://schemas.microsoft.com/office/drawing/2014/main" id="{56DBE1B1-2F1D-7F69-DFA5-A78CAD51E7BF}"/>
              </a:ext>
            </a:extLst>
          </p:cNvPr>
          <p:cNvGraphicFramePr>
            <a:graphicFrameLocks noGrp="1"/>
          </p:cNvGraphicFramePr>
          <p:nvPr>
            <p:extLst>
              <p:ext uri="{D42A27DB-BD31-4B8C-83A1-F6EECF244321}">
                <p14:modId xmlns:p14="http://schemas.microsoft.com/office/powerpoint/2010/main" val="3228073787"/>
              </p:ext>
            </p:extLst>
          </p:nvPr>
        </p:nvGraphicFramePr>
        <p:xfrm>
          <a:off x="571356" y="1142627"/>
          <a:ext cx="11133256" cy="2889980"/>
        </p:xfrm>
        <a:graphic>
          <a:graphicData uri="http://schemas.openxmlformats.org/drawingml/2006/table">
            <a:tbl>
              <a:tblPr firstRow="1" firstCol="1" bandRow="1">
                <a:tableStyleId>{7DF18680-E054-41AD-8BC1-D1AEF772440D}</a:tableStyleId>
              </a:tblPr>
              <a:tblGrid>
                <a:gridCol w="1324119">
                  <a:extLst>
                    <a:ext uri="{9D8B030D-6E8A-4147-A177-3AD203B41FA5}">
                      <a16:colId xmlns:a16="http://schemas.microsoft.com/office/drawing/2014/main" val="3137059647"/>
                    </a:ext>
                  </a:extLst>
                </a:gridCol>
                <a:gridCol w="2908429">
                  <a:extLst>
                    <a:ext uri="{9D8B030D-6E8A-4147-A177-3AD203B41FA5}">
                      <a16:colId xmlns:a16="http://schemas.microsoft.com/office/drawing/2014/main" val="1881750712"/>
                    </a:ext>
                  </a:extLst>
                </a:gridCol>
                <a:gridCol w="4521071">
                  <a:extLst>
                    <a:ext uri="{9D8B030D-6E8A-4147-A177-3AD203B41FA5}">
                      <a16:colId xmlns:a16="http://schemas.microsoft.com/office/drawing/2014/main" val="4141046012"/>
                    </a:ext>
                  </a:extLst>
                </a:gridCol>
                <a:gridCol w="2379637">
                  <a:extLst>
                    <a:ext uri="{9D8B030D-6E8A-4147-A177-3AD203B41FA5}">
                      <a16:colId xmlns:a16="http://schemas.microsoft.com/office/drawing/2014/main" val="857434436"/>
                    </a:ext>
                  </a:extLst>
                </a:gridCol>
              </a:tblGrid>
              <a:tr h="227444">
                <a:tc>
                  <a:txBody>
                    <a:bodyPr/>
                    <a:lstStyle/>
                    <a:p>
                      <a:pPr algn="ctr"/>
                      <a:r>
                        <a:rPr lang="en-GB" sz="1600" dirty="0">
                          <a:effectLst/>
                          <a:latin typeface="Arial" panose="020B0604020202020204" pitchFamily="34" charset="0"/>
                          <a:cs typeface="Arial" panose="020B0604020202020204" pitchFamily="34" charset="0"/>
                        </a:rPr>
                        <a:t>Ref</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pPr algn="ctr"/>
                      <a:r>
                        <a:rPr lang="en-GB" sz="1600" dirty="0">
                          <a:effectLst/>
                          <a:latin typeface="Arial" panose="020B0604020202020204" pitchFamily="34" charset="0"/>
                          <a:cs typeface="Arial" panose="020B0604020202020204" pitchFamily="34" charset="0"/>
                        </a:rPr>
                        <a:t>UKSPF Interventions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r>
                        <a:rPr lang="en-GB" sz="1600" dirty="0">
                          <a:effectLst/>
                          <a:latin typeface="Arial" panose="020B0604020202020204" pitchFamily="34" charset="0"/>
                          <a:cs typeface="Arial" panose="020B0604020202020204" pitchFamily="34" charset="0"/>
                        </a:rPr>
                        <a:t>Outcome Indicator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tc>
                  <a:txBody>
                    <a:bodyPr/>
                    <a:lstStyle/>
                    <a:p>
                      <a:r>
                        <a:rPr lang="en-GB" sz="1600" dirty="0">
                          <a:effectLst/>
                          <a:latin typeface="Arial" panose="020B0604020202020204" pitchFamily="34" charset="0"/>
                          <a:cs typeface="Arial" panose="020B0604020202020204" pitchFamily="34" charset="0"/>
                        </a:rPr>
                        <a:t>Unit of Measurement</a:t>
                      </a:r>
                    </a:p>
                    <a:p>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49499"/>
                    </a:solidFill>
                  </a:tcPr>
                </a:tc>
                <a:extLst>
                  <a:ext uri="{0D108BD9-81ED-4DB2-BD59-A6C34878D82A}">
                    <a16:rowId xmlns:a16="http://schemas.microsoft.com/office/drawing/2014/main" val="214315941"/>
                  </a:ext>
                </a:extLst>
              </a:tr>
              <a:tr h="454888">
                <a:tc>
                  <a:txBody>
                    <a:bodyPr/>
                    <a:lstStyle/>
                    <a:p>
                      <a:pPr algn="ctr"/>
                      <a:r>
                        <a:rPr lang="en-GB" sz="1600" dirty="0">
                          <a:latin typeface="Arial" panose="020B0604020202020204" pitchFamily="34" charset="0"/>
                          <a:cs typeface="Arial" panose="020B0604020202020204" pitchFamily="34" charset="0"/>
                        </a:rPr>
                        <a:t>OC18</a:t>
                      </a:r>
                    </a:p>
                  </a:txBody>
                  <a:tcPr marL="68580" marR="68580" marT="0" marB="0" anchor="ctr">
                    <a:solidFill>
                      <a:srgbClr val="949499"/>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E19, E24 </a:t>
                      </a:r>
                      <a:r>
                        <a:rPr lang="en-GB" sz="1600" b="0" dirty="0">
                          <a:solidFill>
                            <a:schemeClr val="tx1">
                              <a:lumMod val="95000"/>
                              <a:lumOff val="5000"/>
                            </a:schemeClr>
                          </a:solidFill>
                          <a:effectLst/>
                          <a:latin typeface="Arial" panose="020B0604020202020204" pitchFamily="34" charset="0"/>
                          <a:ea typeface="Arial" panose="020B0604020202020204" pitchFamily="34" charset="0"/>
                          <a:cs typeface="Times New Roman" panose="02020603050405020304" pitchFamily="18" charset="0"/>
                        </a:rPr>
                        <a:t>and E25</a:t>
                      </a:r>
                      <a:endParaRPr lang="en-GB" sz="1600" b="0" dirty="0">
                        <a:solidFill>
                          <a:schemeClr val="tx1">
                            <a:lumMod val="95000"/>
                            <a:lumOff val="5000"/>
                          </a:schemeClr>
                        </a:solidFill>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organisations engaged in knowledge transfer activity following support.</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Organisations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620561593"/>
                  </a:ext>
                </a:extLst>
              </a:tr>
              <a:tr h="454888">
                <a:tc>
                  <a:txBody>
                    <a:bodyPr/>
                    <a:lstStyle/>
                    <a:p>
                      <a:pPr algn="ctr"/>
                      <a:r>
                        <a:rPr lang="en-GB" sz="1600" dirty="0">
                          <a:effectLst/>
                          <a:latin typeface="Arial" panose="020B0604020202020204" pitchFamily="34" charset="0"/>
                          <a:cs typeface="Arial" panose="020B0604020202020204" pitchFamily="34" charset="0"/>
                        </a:rPr>
                        <a:t>OC19</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E19, E22, E23, and E29</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enterprises adopting new to the firm technologies or processes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enterprises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310731996"/>
                  </a:ext>
                </a:extLst>
              </a:tr>
              <a:tr h="347710">
                <a:tc>
                  <a:txBody>
                    <a:bodyPr/>
                    <a:lstStyle/>
                    <a:p>
                      <a:pPr algn="ctr"/>
                      <a:r>
                        <a:rPr lang="en-GB" sz="1600" dirty="0">
                          <a:effectLst/>
                          <a:latin typeface="Arial" panose="020B0604020202020204" pitchFamily="34" charset="0"/>
                          <a:cs typeface="Arial" panose="020B0604020202020204" pitchFamily="34" charset="0"/>
                        </a:rPr>
                        <a:t>OC20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indent="-61595"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E23, </a:t>
                      </a:r>
                      <a:r>
                        <a:rPr lang="en-GB" sz="16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E25 </a:t>
                      </a: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and E26 </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Number of enterprises engaged in new markets </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Number of enterprises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824718235"/>
                  </a:ext>
                </a:extLst>
              </a:tr>
              <a:tr h="682332">
                <a:tc>
                  <a:txBody>
                    <a:bodyPr/>
                    <a:lstStyle/>
                    <a:p>
                      <a:pPr algn="ctr"/>
                      <a:r>
                        <a:rPr lang="en-GB" sz="1600" dirty="0">
                          <a:effectLst/>
                          <a:latin typeface="Arial" panose="020B0604020202020204" pitchFamily="34" charset="0"/>
                          <a:cs typeface="Arial" panose="020B0604020202020204" pitchFamily="34" charset="0"/>
                        </a:rPr>
                        <a:t>OC21</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49499"/>
                    </a:solidFill>
                  </a:tcPr>
                </a:tc>
                <a:tc>
                  <a:txBody>
                    <a:bodyPr/>
                    <a:lstStyle/>
                    <a:p>
                      <a:pPr indent="-61595" algn="ctr"/>
                      <a:r>
                        <a:rPr lang="en-GB" sz="1600" b="0" dirty="0">
                          <a:solidFill>
                            <a:srgbClr val="000000"/>
                          </a:solidFill>
                          <a:effectLst/>
                          <a:latin typeface="Arial" panose="020B0604020202020204" pitchFamily="34" charset="0"/>
                          <a:cs typeface="Arial" panose="020B0604020202020204" pitchFamily="34" charset="0"/>
                        </a:rPr>
                        <a:t>E24</a:t>
                      </a:r>
                      <a:endParaRPr lang="en-GB"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cs typeface="Arial" panose="020B0604020202020204" pitchFamily="34" charset="0"/>
                        </a:rPr>
                        <a:t>Number of early-stage enterprises which increase their revenue following support (numerical value)</a:t>
                      </a:r>
                      <a:endParaRPr lang="en-GB"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tc>
                  <a:txBody>
                    <a:bodyPr/>
                    <a:lstStyle/>
                    <a:p>
                      <a:pPr algn="ctr"/>
                      <a:r>
                        <a:rPr lang="en-GB" sz="1600" b="0" dirty="0">
                          <a:solidFill>
                            <a:srgbClr val="000000"/>
                          </a:solidFill>
                          <a:effectLst/>
                          <a:latin typeface="Arial" panose="020B0604020202020204" pitchFamily="34" charset="0"/>
                          <a:cs typeface="Arial" panose="020B0604020202020204" pitchFamily="34" charset="0"/>
                        </a:rPr>
                        <a:t>Number of enterprises</a:t>
                      </a:r>
                      <a:endParaRPr lang="en-GB"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3875852081"/>
                  </a:ext>
                </a:extLst>
              </a:tr>
              <a:tr h="347710">
                <a:tc>
                  <a:txBody>
                    <a:bodyPr/>
                    <a:lstStyle/>
                    <a:p>
                      <a:pPr algn="ctr"/>
                      <a:r>
                        <a:rPr lang="en-GB" sz="1600" dirty="0">
                          <a:effectLst/>
                          <a:latin typeface="Arial" panose="020B0604020202020204" pitchFamily="34" charset="0"/>
                          <a:ea typeface="Times New Roman" panose="02020603050405020304" pitchFamily="18" charset="0"/>
                          <a:cs typeface="Arial" panose="020B0604020202020204" pitchFamily="34" charset="0"/>
                        </a:rPr>
                        <a:t>OC22</a:t>
                      </a:r>
                    </a:p>
                  </a:txBody>
                  <a:tcPr marL="68580" marR="68580" marT="0" marB="0" anchor="ctr">
                    <a:solidFill>
                      <a:srgbClr val="949499"/>
                    </a:solidFill>
                  </a:tcPr>
                </a:tc>
                <a:tc>
                  <a:txBody>
                    <a:bodyPr/>
                    <a:lstStyle/>
                    <a:p>
                      <a:pPr indent="-61595" algn="ctr"/>
                      <a:r>
                        <a:rPr lang="en-GB" sz="1600" b="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E25</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Increased number of enterprises supported</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r>
                        <a:rPr lang="en-GB" sz="1600" b="0" dirty="0">
                          <a:effectLst/>
                          <a:latin typeface="Arial" panose="020B0604020202020204" pitchFamily="34" charset="0"/>
                          <a:ea typeface="Arial" panose="020B0604020202020204" pitchFamily="34" charset="0"/>
                          <a:cs typeface="Times New Roman" panose="02020603050405020304" pitchFamily="18" charset="0"/>
                        </a:rPr>
                        <a:t>Number of enterprises</a:t>
                      </a:r>
                      <a:endParaRPr lang="en-GB" sz="1600" b="0" dirty="0">
                        <a:effectLst/>
                        <a:latin typeface="Foundry Form Sans"/>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4105729441"/>
                  </a:ext>
                </a:extLst>
              </a:tr>
            </a:tbl>
          </a:graphicData>
        </a:graphic>
      </p:graphicFrame>
    </p:spTree>
    <p:extLst>
      <p:ext uri="{BB962C8B-B14F-4D97-AF65-F5344CB8AC3E}">
        <p14:creationId xmlns:p14="http://schemas.microsoft.com/office/powerpoint/2010/main" val="1367016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085" y="913409"/>
            <a:ext cx="11510144" cy="1269578"/>
          </a:xfrm>
          <a:prstGeom prst="rect">
            <a:avLst/>
          </a:prstGeom>
          <a:noFill/>
        </p:spPr>
        <p:txBody>
          <a:bodyPr wrap="square" lIns="91440" tIns="45720" rIns="91440" bIns="45720" rtlCol="0" anchor="t">
            <a:spAutoFit/>
          </a:bodyPr>
          <a:lstStyle/>
          <a:p>
            <a:r>
              <a:rPr lang="en-GB" sz="1700" dirty="0">
                <a:latin typeface="Arial" panose="020B0604020202020204" pitchFamily="34" charset="0"/>
                <a:cs typeface="Arial" panose="020B0604020202020204" pitchFamily="34" charset="0"/>
              </a:rPr>
              <a:t>Stages </a:t>
            </a:r>
          </a:p>
          <a:p>
            <a:r>
              <a:rPr lang="en-GB" sz="1700" dirty="0">
                <a:latin typeface="Arial" panose="020B0604020202020204" pitchFamily="34" charset="0"/>
                <a:cs typeface="Arial" panose="020B0604020202020204" pitchFamily="34" charset="0"/>
              </a:rPr>
              <a:t>1. </a:t>
            </a:r>
            <a:r>
              <a:rPr lang="en-GB" sz="1700" b="1" i="0" dirty="0">
                <a:effectLst/>
                <a:latin typeface="Arial" panose="020B0604020202020204" pitchFamily="34" charset="0"/>
                <a:cs typeface="Arial" panose="020B0604020202020204" pitchFamily="34" charset="0"/>
              </a:rPr>
              <a:t>Gateway -  </a:t>
            </a:r>
            <a:r>
              <a:rPr lang="en-GB" sz="1700" b="1" dirty="0">
                <a:solidFill>
                  <a:srgbClr val="00838B"/>
                </a:solidFill>
                <a:latin typeface="Arial" panose="020B0604020202020204" pitchFamily="34" charset="0"/>
                <a:cs typeface="Arial" panose="020B0604020202020204" pitchFamily="34" charset="0"/>
              </a:rPr>
              <a:t>Pass/Fail – must pass all gateway to be considered. </a:t>
            </a:r>
            <a:r>
              <a:rPr lang="en-GB" sz="1700" b="0" i="0" dirty="0">
                <a:effectLst/>
                <a:latin typeface="Arial" panose="020B0604020202020204" pitchFamily="34" charset="0"/>
                <a:cs typeface="Arial" panose="020B0604020202020204" pitchFamily="34" charset="0"/>
              </a:rPr>
              <a:t>Projects will:</a:t>
            </a:r>
          </a:p>
          <a:p>
            <a:pPr marL="800100" lvl="1" indent="-342900">
              <a:lnSpc>
                <a:spcPct val="150000"/>
              </a:lnSpc>
              <a:buFont typeface="+mj-lt"/>
              <a:buAutoNum type="arabicPeriod"/>
            </a:pPr>
            <a:endParaRPr lang="en-GB" sz="1700" dirty="0">
              <a:solidFill>
                <a:srgbClr val="0B0C0C"/>
              </a:solidFill>
              <a:latin typeface="Arial"/>
              <a:cs typeface="Arial"/>
            </a:endParaRPr>
          </a:p>
          <a:p>
            <a:pPr marL="195580" lvl="1"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73111" y="167828"/>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Assessment Process - Stages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7257"/>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A98AA51A-DBBC-A412-6B25-909AE9CCCCF9}"/>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3" name="Table 2">
            <a:extLst>
              <a:ext uri="{FF2B5EF4-FFF2-40B4-BE49-F238E27FC236}">
                <a16:creationId xmlns:a16="http://schemas.microsoft.com/office/drawing/2014/main" id="{A19FE312-D197-29B6-0425-3C05FC4258D8}"/>
              </a:ext>
            </a:extLst>
          </p:cNvPr>
          <p:cNvGraphicFramePr>
            <a:graphicFrameLocks noGrp="1"/>
          </p:cNvGraphicFramePr>
          <p:nvPr>
            <p:extLst>
              <p:ext uri="{D42A27DB-BD31-4B8C-83A1-F6EECF244321}">
                <p14:modId xmlns:p14="http://schemas.microsoft.com/office/powerpoint/2010/main" val="3168812752"/>
              </p:ext>
            </p:extLst>
          </p:nvPr>
        </p:nvGraphicFramePr>
        <p:xfrm>
          <a:off x="571356" y="1545223"/>
          <a:ext cx="11133256" cy="4340072"/>
        </p:xfrm>
        <a:graphic>
          <a:graphicData uri="http://schemas.openxmlformats.org/drawingml/2006/table">
            <a:tbl>
              <a:tblPr firstRow="1" firstCol="1" bandRow="1">
                <a:tableStyleId>{5C22544A-7EE6-4342-B048-85BDC9FD1C3A}</a:tableStyleId>
              </a:tblPr>
              <a:tblGrid>
                <a:gridCol w="434892">
                  <a:extLst>
                    <a:ext uri="{9D8B030D-6E8A-4147-A177-3AD203B41FA5}">
                      <a16:colId xmlns:a16="http://schemas.microsoft.com/office/drawing/2014/main" val="637416019"/>
                    </a:ext>
                  </a:extLst>
                </a:gridCol>
                <a:gridCol w="10698364">
                  <a:extLst>
                    <a:ext uri="{9D8B030D-6E8A-4147-A177-3AD203B41FA5}">
                      <a16:colId xmlns:a16="http://schemas.microsoft.com/office/drawing/2014/main" val="1883355572"/>
                    </a:ext>
                  </a:extLst>
                </a:gridCol>
              </a:tblGrid>
              <a:tr h="453305">
                <a:tc gridSpan="2">
                  <a:txBody>
                    <a:bodyPr/>
                    <a:lstStyle/>
                    <a:p>
                      <a:pPr algn="ctr" fontAlgn="auto">
                        <a:lnSpc>
                          <a:spcPct val="100000"/>
                        </a:lnSpc>
                        <a:spcAft>
                          <a:spcPts val="800"/>
                        </a:spcAft>
                      </a:pPr>
                      <a:r>
                        <a:rPr lang="en-GB" sz="1000" dirty="0">
                          <a:effectLst/>
                        </a:rPr>
                        <a:t> </a:t>
                      </a:r>
                    </a:p>
                    <a:p>
                      <a:pPr algn="ctr" fontAlgn="auto">
                        <a:lnSpc>
                          <a:spcPct val="100000"/>
                        </a:lnSpc>
                        <a:spcAft>
                          <a:spcPts val="800"/>
                        </a:spcAft>
                      </a:pPr>
                      <a:r>
                        <a:rPr lang="en-GB" sz="1400" dirty="0">
                          <a:effectLst/>
                        </a:rPr>
                        <a:t>GATEWAY QUESTIONS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rgbClr val="949499"/>
                    </a:solidFill>
                  </a:tcPr>
                </a:tc>
                <a:tc hMerge="1">
                  <a:txBody>
                    <a:bodyPr/>
                    <a:lstStyle/>
                    <a:p>
                      <a:endParaRPr lang="en-GB"/>
                    </a:p>
                  </a:txBody>
                  <a:tcPr/>
                </a:tc>
                <a:extLst>
                  <a:ext uri="{0D108BD9-81ED-4DB2-BD59-A6C34878D82A}">
                    <a16:rowId xmlns:a16="http://schemas.microsoft.com/office/drawing/2014/main" val="4021141894"/>
                  </a:ext>
                </a:extLst>
              </a:tr>
              <a:tr h="283057">
                <a:tc>
                  <a:txBody>
                    <a:bodyPr/>
                    <a:lstStyle/>
                    <a:p>
                      <a:pPr algn="ctr" fontAlgn="auto">
                        <a:lnSpc>
                          <a:spcPct val="100000"/>
                        </a:lnSpc>
                        <a:spcAft>
                          <a:spcPts val="800"/>
                        </a:spcAft>
                      </a:pPr>
                      <a:r>
                        <a:rPr lang="en-GB" sz="1000" dirty="0">
                          <a:effectLst/>
                        </a:rPr>
                        <a:t>1.</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600"/>
                        </a:spcAft>
                      </a:pPr>
                      <a:r>
                        <a:rPr lang="en-GB" sz="1400" dirty="0">
                          <a:effectLst/>
                          <a:latin typeface="Arial" panose="020B0604020202020204" pitchFamily="34" charset="0"/>
                          <a:cs typeface="Arial" panose="020B0604020202020204" pitchFamily="34" charset="0"/>
                        </a:rPr>
                        <a:t>Is the applicant eligible to receive UKSPF?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2398634659"/>
                  </a:ext>
                </a:extLst>
              </a:tr>
              <a:tr h="361683">
                <a:tc>
                  <a:txBody>
                    <a:bodyPr/>
                    <a:lstStyle/>
                    <a:p>
                      <a:pPr algn="ctr" fontAlgn="auto">
                        <a:lnSpc>
                          <a:spcPct val="100000"/>
                        </a:lnSpc>
                        <a:spcAft>
                          <a:spcPts val="800"/>
                        </a:spcAft>
                      </a:pPr>
                      <a:r>
                        <a:rPr lang="en-GB" sz="1000" dirty="0">
                          <a:effectLst/>
                        </a:rPr>
                        <a:t>2.</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800"/>
                        </a:spcAft>
                      </a:pPr>
                      <a:r>
                        <a:rPr lang="en-GB" sz="1400" dirty="0">
                          <a:effectLst/>
                          <a:latin typeface="Arial" panose="020B0604020202020204" pitchFamily="34" charset="0"/>
                          <a:cs typeface="Arial" panose="020B0604020202020204" pitchFamily="34" charset="0"/>
                        </a:rPr>
                        <a:t>Does the application deliver against one or more of the three Call areas set out in Section 9 of this Invitation to Bid?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3497074038"/>
                  </a:ext>
                </a:extLst>
              </a:tr>
              <a:tr h="424585">
                <a:tc>
                  <a:txBody>
                    <a:bodyPr/>
                    <a:lstStyle/>
                    <a:p>
                      <a:pPr algn="ctr" fontAlgn="auto">
                        <a:lnSpc>
                          <a:spcPct val="100000"/>
                        </a:lnSpc>
                        <a:spcAft>
                          <a:spcPts val="800"/>
                        </a:spcAft>
                      </a:pPr>
                      <a:r>
                        <a:rPr lang="en-GB" sz="1000" dirty="0">
                          <a:effectLst/>
                        </a:rPr>
                        <a:t> 3.</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800"/>
                        </a:spcAft>
                      </a:pPr>
                      <a:r>
                        <a:rPr lang="en-GB" sz="1400" dirty="0">
                          <a:effectLst/>
                          <a:latin typeface="Arial" panose="020B0604020202020204" pitchFamily="34" charset="0"/>
                          <a:cs typeface="Arial" panose="020B0604020202020204" pitchFamily="34" charset="0"/>
                        </a:rPr>
                        <a:t>Does the application demonstrate a proactive approach to engaging diverse businesses to enable inclusive economic growth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915226096"/>
                  </a:ext>
                </a:extLst>
              </a:tr>
              <a:tr h="581839">
                <a:tc>
                  <a:txBody>
                    <a:bodyPr/>
                    <a:lstStyle/>
                    <a:p>
                      <a:pPr algn="ctr" fontAlgn="auto">
                        <a:lnSpc>
                          <a:spcPct val="100000"/>
                        </a:lnSpc>
                        <a:spcAft>
                          <a:spcPts val="800"/>
                        </a:spcAft>
                      </a:pPr>
                      <a:r>
                        <a:rPr lang="en-GB" sz="1000" dirty="0">
                          <a:effectLst/>
                        </a:rPr>
                        <a:t>4.</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800"/>
                        </a:spcAft>
                      </a:pPr>
                      <a:r>
                        <a:rPr lang="en-GB" sz="1400" dirty="0">
                          <a:effectLst/>
                          <a:latin typeface="Arial" panose="020B0604020202020204" pitchFamily="34" charset="0"/>
                          <a:cs typeface="Arial" panose="020B0604020202020204" pitchFamily="34" charset="0"/>
                        </a:rPr>
                        <a:t>Has the applicant(s) discussed their proposal with the Combined Authority’s business support service to ensure strategic fit and that there is no duplication of existing services?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2889966811"/>
                  </a:ext>
                </a:extLst>
              </a:tr>
              <a:tr h="283057">
                <a:tc>
                  <a:txBody>
                    <a:bodyPr/>
                    <a:lstStyle/>
                    <a:p>
                      <a:pPr algn="ctr" fontAlgn="auto">
                        <a:lnSpc>
                          <a:spcPct val="100000"/>
                        </a:lnSpc>
                        <a:spcAft>
                          <a:spcPts val="800"/>
                        </a:spcAft>
                      </a:pPr>
                      <a:r>
                        <a:rPr lang="en-GB" sz="1000">
                          <a:effectLst/>
                        </a:rPr>
                        <a:t>5.</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600"/>
                        </a:spcAft>
                      </a:pPr>
                      <a:r>
                        <a:rPr lang="en-GB" sz="1400" dirty="0">
                          <a:effectLst/>
                          <a:latin typeface="Arial" panose="020B0604020202020204" pitchFamily="34" charset="0"/>
                          <a:cs typeface="Arial" panose="020B0604020202020204" pitchFamily="34" charset="0"/>
                        </a:rPr>
                        <a:t>Will all outputs and outcomes be delivered by 31st March 2025?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1631129423"/>
                  </a:ext>
                </a:extLst>
              </a:tr>
              <a:tr h="413887">
                <a:tc>
                  <a:txBody>
                    <a:bodyPr/>
                    <a:lstStyle/>
                    <a:p>
                      <a:pPr algn="ctr" fontAlgn="auto">
                        <a:lnSpc>
                          <a:spcPct val="100000"/>
                        </a:lnSpc>
                        <a:spcAft>
                          <a:spcPts val="800"/>
                        </a:spcAft>
                      </a:pPr>
                      <a:r>
                        <a:rPr lang="en-GB" sz="1000">
                          <a:effectLst/>
                        </a:rPr>
                        <a:t>6.</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800"/>
                        </a:spcAft>
                      </a:pPr>
                      <a:r>
                        <a:rPr lang="en-GB" sz="1400" dirty="0">
                          <a:effectLst/>
                          <a:latin typeface="Arial" panose="020B0604020202020204" pitchFamily="34" charset="0"/>
                          <a:cs typeface="Arial" panose="020B0604020202020204" pitchFamily="34" charset="0"/>
                        </a:rPr>
                        <a:t>Does the application deliver the outputs and outcomes relevant to the Call Area(s) selected, as set out in the Call description in this document Section 9?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4281163836"/>
                  </a:ext>
                </a:extLst>
              </a:tr>
              <a:tr h="503212">
                <a:tc>
                  <a:txBody>
                    <a:bodyPr/>
                    <a:lstStyle/>
                    <a:p>
                      <a:pPr algn="ctr" fontAlgn="auto">
                        <a:lnSpc>
                          <a:spcPct val="100000"/>
                        </a:lnSpc>
                        <a:spcAft>
                          <a:spcPts val="800"/>
                        </a:spcAft>
                      </a:pPr>
                      <a:r>
                        <a:rPr lang="en-GB" sz="1000">
                          <a:effectLst/>
                        </a:rPr>
                        <a:t>7.</a:t>
                      </a:r>
                      <a:endParaRPr lang="en-GB" sz="100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800"/>
                        </a:spcAft>
                      </a:pPr>
                      <a:r>
                        <a:rPr lang="en-GB" sz="1400" dirty="0">
                          <a:effectLst/>
                          <a:latin typeface="Arial" panose="020B0604020202020204" pitchFamily="34" charset="0"/>
                          <a:cs typeface="Arial" panose="020B0604020202020204" pitchFamily="34" charset="0"/>
                        </a:rPr>
                        <a:t>For the Export Call and the Alternative Business Models Call - has the applicant included only revenue funding? Applications which include any capital expenditure will not be considered for funding and will not pass the gateway stage.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150657941"/>
                  </a:ext>
                </a:extLst>
              </a:tr>
              <a:tr h="424585">
                <a:tc>
                  <a:txBody>
                    <a:bodyPr/>
                    <a:lstStyle/>
                    <a:p>
                      <a:pPr algn="ctr" fontAlgn="auto">
                        <a:lnSpc>
                          <a:spcPct val="100000"/>
                        </a:lnSpc>
                        <a:spcAft>
                          <a:spcPts val="800"/>
                        </a:spcAft>
                      </a:pPr>
                      <a:r>
                        <a:rPr lang="en-GB" sz="1000" dirty="0">
                          <a:effectLst/>
                        </a:rPr>
                        <a:t>8.</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600"/>
                        </a:spcAft>
                      </a:pPr>
                      <a:r>
                        <a:rPr lang="en-GB" sz="1400" dirty="0">
                          <a:effectLst/>
                          <a:latin typeface="Arial" panose="020B0604020202020204" pitchFamily="34" charset="0"/>
                          <a:cs typeface="Arial" panose="020B0604020202020204" pitchFamily="34" charset="0"/>
                        </a:rPr>
                        <a:t>For the Export Call and the Innovation Call - has the applicant included a minimum of match funding of 10%? Applications which do not include a minimum 10% will not be considered for funding and will not pass the gateway stage.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259588020"/>
                  </a:ext>
                </a:extLst>
              </a:tr>
              <a:tr h="581839">
                <a:tc>
                  <a:txBody>
                    <a:bodyPr/>
                    <a:lstStyle/>
                    <a:p>
                      <a:pPr algn="ctr" fontAlgn="auto">
                        <a:lnSpc>
                          <a:spcPct val="100000"/>
                        </a:lnSpc>
                        <a:spcAft>
                          <a:spcPts val="800"/>
                        </a:spcAft>
                      </a:pPr>
                      <a:r>
                        <a:rPr lang="en-GB" sz="1000" dirty="0">
                          <a:effectLst/>
                        </a:rPr>
                        <a:t>9.</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nchor="ctr">
                    <a:solidFill>
                      <a:srgbClr val="949499"/>
                    </a:solidFill>
                  </a:tcPr>
                </a:tc>
                <a:tc>
                  <a:txBody>
                    <a:bodyPr/>
                    <a:lstStyle/>
                    <a:p>
                      <a:pPr marR="60325" fontAlgn="auto">
                        <a:lnSpc>
                          <a:spcPct val="100000"/>
                        </a:lnSpc>
                        <a:spcAft>
                          <a:spcPts val="800"/>
                        </a:spcAft>
                      </a:pPr>
                      <a:r>
                        <a:rPr lang="en-GB" sz="1400" dirty="0">
                          <a:effectLst/>
                          <a:latin typeface="Arial" panose="020B0604020202020204" pitchFamily="34" charset="0"/>
                          <a:cs typeface="Arial" panose="020B0604020202020204" pitchFamily="34" charset="0"/>
                        </a:rPr>
                        <a:t>Have the mandatory Gateway documents been submitted alongside the application? Failure to submit Annexes A to E will result in the application being rejected.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642" marR="57642" marT="0" marB="0">
                    <a:solidFill>
                      <a:schemeClr val="bg1"/>
                    </a:solidFill>
                  </a:tcPr>
                </a:tc>
                <a:extLst>
                  <a:ext uri="{0D108BD9-81ED-4DB2-BD59-A6C34878D82A}">
                    <a16:rowId xmlns:a16="http://schemas.microsoft.com/office/drawing/2014/main" val="3521635230"/>
                  </a:ext>
                </a:extLst>
              </a:tr>
            </a:tbl>
          </a:graphicData>
        </a:graphic>
      </p:graphicFrame>
    </p:spTree>
    <p:extLst>
      <p:ext uri="{BB962C8B-B14F-4D97-AF65-F5344CB8AC3E}">
        <p14:creationId xmlns:p14="http://schemas.microsoft.com/office/powerpoint/2010/main" val="3386361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085" y="913409"/>
            <a:ext cx="11510144" cy="2149306"/>
          </a:xfrm>
          <a:prstGeom prst="rect">
            <a:avLst/>
          </a:prstGeom>
          <a:noFill/>
        </p:spPr>
        <p:txBody>
          <a:bodyPr wrap="square" lIns="91440" tIns="45720" rIns="91440" bIns="45720" rtlCol="0" anchor="t">
            <a:spAutoFit/>
          </a:bodyPr>
          <a:lstStyle/>
          <a:p>
            <a:pPr marR="60325" indent="180340">
              <a:lnSpc>
                <a:spcPct val="100000"/>
              </a:lnSpc>
              <a:spcAft>
                <a:spcPts val="600"/>
              </a:spcAft>
            </a:pPr>
            <a:r>
              <a:rPr lang="en-GB" sz="1800" b="1" u="sng" dirty="0">
                <a:effectLst/>
                <a:latin typeface="Arial" panose="020B0604020202020204" pitchFamily="34" charset="0"/>
                <a:ea typeface="Calibri" panose="020F0502020204030204" pitchFamily="34" charset="0"/>
              </a:rPr>
              <a:t>Stage 2 - Core assessment</a:t>
            </a:r>
            <a:endParaRPr lang="en-GB" sz="1800" dirty="0">
              <a:effectLst/>
              <a:latin typeface="Arial" panose="020B0604020202020204" pitchFamily="34" charset="0"/>
              <a:ea typeface="Calibri" panose="020F0502020204030204" pitchFamily="34" charset="0"/>
            </a:endParaRPr>
          </a:p>
          <a:p>
            <a:pPr marR="60325" indent="180340">
              <a:lnSpc>
                <a:spcPct val="100000"/>
              </a:lnSpc>
              <a:spcAft>
                <a:spcPts val="800"/>
              </a:spcAft>
            </a:pPr>
            <a:r>
              <a:rPr lang="en-GB" sz="1800" dirty="0">
                <a:effectLst/>
                <a:latin typeface="Arial" panose="020B0604020202020204" pitchFamily="34" charset="0"/>
                <a:ea typeface="Calibri" panose="020F0502020204030204" pitchFamily="34" charset="0"/>
              </a:rPr>
              <a:t>Applications which pass the Gateway assessment will then be scored against the core </a:t>
            </a:r>
          </a:p>
          <a:p>
            <a:pPr marL="180340" marR="60325">
              <a:lnSpc>
                <a:spcPct val="100000"/>
              </a:lnSpc>
              <a:spcAft>
                <a:spcPts val="600"/>
              </a:spcAft>
            </a:pPr>
            <a:r>
              <a:rPr lang="en-GB" sz="1800" dirty="0">
                <a:effectLst/>
                <a:latin typeface="Arial" panose="020B0604020202020204" pitchFamily="34" charset="0"/>
                <a:ea typeface="Calibri" panose="020F0502020204030204" pitchFamily="34" charset="0"/>
              </a:rPr>
              <a:t>assessment criteria set out in </a:t>
            </a:r>
            <a:r>
              <a:rPr lang="en-GB" sz="1800" b="1" dirty="0">
                <a:effectLst/>
                <a:latin typeface="Arial" panose="020B0604020202020204" pitchFamily="34" charset="0"/>
                <a:ea typeface="Calibri" panose="020F0502020204030204" pitchFamily="34" charset="0"/>
              </a:rPr>
              <a:t>Annex 2: Stage 2 - Core assessment</a:t>
            </a:r>
            <a:r>
              <a:rPr lang="en-GB" sz="1800" dirty="0">
                <a:effectLst/>
                <a:latin typeface="Arial" panose="020B0604020202020204" pitchFamily="34" charset="0"/>
                <a:ea typeface="Calibri" panose="020F0502020204030204" pitchFamily="34" charset="0"/>
              </a:rPr>
              <a:t> of this Invitation to Bid document.</a:t>
            </a:r>
          </a:p>
          <a:p>
            <a:pPr marL="180340" marR="60325">
              <a:lnSpc>
                <a:spcPct val="100000"/>
              </a:lnSpc>
              <a:spcAft>
                <a:spcPts val="600"/>
              </a:spcAft>
            </a:pPr>
            <a:endParaRPr lang="en-GB" sz="1800" dirty="0">
              <a:effectLst/>
              <a:latin typeface="Arial" panose="020B0604020202020204" pitchFamily="34" charset="0"/>
              <a:ea typeface="Calibri" panose="020F0502020204030204" pitchFamily="34" charset="0"/>
            </a:endParaRPr>
          </a:p>
          <a:p>
            <a:pPr marL="90170" marR="60325">
              <a:lnSpc>
                <a:spcPct val="100000"/>
              </a:lnSpc>
              <a:spcAft>
                <a:spcPts val="600"/>
              </a:spcAft>
            </a:pPr>
            <a:r>
              <a:rPr lang="en-GB" sz="1800" dirty="0">
                <a:effectLst/>
                <a:latin typeface="Arial" panose="020B0604020202020204" pitchFamily="34" charset="0"/>
                <a:ea typeface="Calibri" panose="020F0502020204030204" pitchFamily="34" charset="0"/>
              </a:rPr>
              <a:t> </a:t>
            </a:r>
          </a:p>
          <a:p>
            <a:r>
              <a:rPr lang="en-GB" sz="1700" dirty="0">
                <a:latin typeface="Arial" panose="020B0604020202020204" pitchFamily="34" charset="0"/>
                <a:cs typeface="Arial" panose="020B0604020202020204" pitchFamily="34" charset="0"/>
              </a:rPr>
              <a:t> </a:t>
            </a:r>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73111" y="167828"/>
            <a:ext cx="11382518" cy="584775"/>
          </a:xfrm>
          <a:prstGeom prst="rect">
            <a:avLst/>
          </a:prstGeom>
          <a:noFill/>
        </p:spPr>
        <p:txBody>
          <a:bodyPr wrap="square" rtlCol="0">
            <a:spAutoFit/>
          </a:bodyPr>
          <a:lstStyle/>
          <a:p>
            <a:r>
              <a:rPr lang="en-GB" sz="3200" b="1" dirty="0">
                <a:solidFill>
                  <a:srgbClr val="00838B"/>
                </a:solidFill>
                <a:latin typeface="Arial" panose="020B0604020202020204" pitchFamily="34" charset="0"/>
                <a:cs typeface="Arial" panose="020B0604020202020204" pitchFamily="34" charset="0"/>
              </a:rPr>
              <a:t>Assessment Process - Stages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7257"/>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A98AA51A-DBBC-A412-6B25-909AE9CCCCF9}"/>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4" name="Table 3">
            <a:extLst>
              <a:ext uri="{FF2B5EF4-FFF2-40B4-BE49-F238E27FC236}">
                <a16:creationId xmlns:a16="http://schemas.microsoft.com/office/drawing/2014/main" id="{F3C9992E-EF31-CB3D-87FA-9A30CC0A4CFD}"/>
              </a:ext>
            </a:extLst>
          </p:cNvPr>
          <p:cNvGraphicFramePr>
            <a:graphicFrameLocks noGrp="1"/>
          </p:cNvGraphicFramePr>
          <p:nvPr>
            <p:extLst>
              <p:ext uri="{D42A27DB-BD31-4B8C-83A1-F6EECF244321}">
                <p14:modId xmlns:p14="http://schemas.microsoft.com/office/powerpoint/2010/main" val="944868053"/>
              </p:ext>
            </p:extLst>
          </p:nvPr>
        </p:nvGraphicFramePr>
        <p:xfrm>
          <a:off x="597741" y="2235715"/>
          <a:ext cx="11257888" cy="3494912"/>
        </p:xfrm>
        <a:graphic>
          <a:graphicData uri="http://schemas.openxmlformats.org/drawingml/2006/table">
            <a:tbl>
              <a:tblPr firstRow="1" firstCol="1" bandRow="1"/>
              <a:tblGrid>
                <a:gridCol w="2251124">
                  <a:extLst>
                    <a:ext uri="{9D8B030D-6E8A-4147-A177-3AD203B41FA5}">
                      <a16:colId xmlns:a16="http://schemas.microsoft.com/office/drawing/2014/main" val="1120564250"/>
                    </a:ext>
                  </a:extLst>
                </a:gridCol>
                <a:gridCol w="2251880">
                  <a:extLst>
                    <a:ext uri="{9D8B030D-6E8A-4147-A177-3AD203B41FA5}">
                      <a16:colId xmlns:a16="http://schemas.microsoft.com/office/drawing/2014/main" val="2278694426"/>
                    </a:ext>
                  </a:extLst>
                </a:gridCol>
                <a:gridCol w="2251124">
                  <a:extLst>
                    <a:ext uri="{9D8B030D-6E8A-4147-A177-3AD203B41FA5}">
                      <a16:colId xmlns:a16="http://schemas.microsoft.com/office/drawing/2014/main" val="86128210"/>
                    </a:ext>
                  </a:extLst>
                </a:gridCol>
                <a:gridCol w="2251880">
                  <a:extLst>
                    <a:ext uri="{9D8B030D-6E8A-4147-A177-3AD203B41FA5}">
                      <a16:colId xmlns:a16="http://schemas.microsoft.com/office/drawing/2014/main" val="3362376517"/>
                    </a:ext>
                  </a:extLst>
                </a:gridCol>
                <a:gridCol w="2251880">
                  <a:extLst>
                    <a:ext uri="{9D8B030D-6E8A-4147-A177-3AD203B41FA5}">
                      <a16:colId xmlns:a16="http://schemas.microsoft.com/office/drawing/2014/main" val="3928331118"/>
                    </a:ext>
                  </a:extLst>
                </a:gridCol>
              </a:tblGrid>
              <a:tr h="173783">
                <a:tc gridSpan="5">
                  <a:txBody>
                    <a:bodyPr/>
                    <a:lstStyle/>
                    <a:p>
                      <a:pP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Appraisal Criteria in line with the West Yorkshire Investment Strategy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808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50489488"/>
                  </a:ext>
                </a:extLst>
              </a:tr>
              <a:tr h="608242">
                <a:tc>
                  <a:txBody>
                    <a:bodyPr/>
                    <a:lstStyle/>
                    <a:p>
                      <a:pPr algn="ct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Strategic Alignment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7D7D7"/>
                    </a:solidFill>
                  </a:tcPr>
                </a:tc>
                <a:tc>
                  <a:txBody>
                    <a:bodyPr/>
                    <a:lstStyle/>
                    <a:p>
                      <a:pPr algn="ct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Economic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efficiency and benefits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7D7D7"/>
                    </a:solidFill>
                  </a:tcPr>
                </a:tc>
                <a:tc>
                  <a:txBody>
                    <a:bodyPr/>
                    <a:lstStyle/>
                    <a:p>
                      <a:pPr algn="ct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Deliverability</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D7D7"/>
                    </a:solidFill>
                  </a:tcPr>
                </a:tc>
                <a:tc>
                  <a:txBody>
                    <a:bodyPr/>
                    <a:lstStyle/>
                    <a:p>
                      <a:pPr algn="ct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Climate Emergency</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D7D7"/>
                    </a:solidFill>
                  </a:tcPr>
                </a:tc>
                <a:tc>
                  <a:txBody>
                    <a:bodyPr/>
                    <a:lstStyle/>
                    <a:p>
                      <a:pPr algn="ctr">
                        <a:lnSpc>
                          <a:spcPct val="100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Inclusive Growth and Tackling Inequalities and Supporting Diversity</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D7D7"/>
                    </a:solidFill>
                  </a:tcPr>
                </a:tc>
                <a:extLst>
                  <a:ext uri="{0D108BD9-81ED-4DB2-BD59-A6C34878D82A}">
                    <a16:rowId xmlns:a16="http://schemas.microsoft.com/office/drawing/2014/main" val="473389876"/>
                  </a:ext>
                </a:extLst>
              </a:tr>
              <a:tr h="313336">
                <a:tc>
                  <a:txBody>
                    <a:bodyPr/>
                    <a:lstStyle/>
                    <a:p>
                      <a:pPr algn="ctr">
                        <a:lnSpc>
                          <a:spcPct val="100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20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0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25</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0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20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0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10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0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25</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76152999"/>
                  </a:ext>
                </a:extLst>
              </a:tr>
              <a:tr h="173783">
                <a:tc gridSpan="5">
                  <a:txBody>
                    <a:bodyPr/>
                    <a:lstStyle/>
                    <a:p>
                      <a:pPr>
                        <a:lnSpc>
                          <a:spcPct val="100000"/>
                        </a:lnSpc>
                        <a:spcAft>
                          <a:spcPts val="800"/>
                        </a:spcAft>
                      </a:pPr>
                      <a:r>
                        <a:rPr lang="en-GB"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Explanation for criteria weighting</a:t>
                      </a: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00808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64735681"/>
                  </a:ext>
                </a:extLst>
              </a:tr>
              <a:tr h="2207574">
                <a:tc gridSpan="5">
                  <a:txBody>
                    <a:bodyPr/>
                    <a:lstStyle/>
                    <a:p>
                      <a:pPr>
                        <a:lnSpc>
                          <a:spcPct val="100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r>
                        <a:rPr lang="en-GB" sz="1400" dirty="0">
                          <a:effectLst/>
                          <a:latin typeface="Arial" panose="020B0604020202020204" pitchFamily="34" charset="0"/>
                          <a:ea typeface="Times New Roman" panose="02020603050405020304" pitchFamily="18" charset="0"/>
                          <a:cs typeface="Arial" panose="020B0604020202020204" pitchFamily="34" charset="0"/>
                        </a:rPr>
                        <a:t>T</a:t>
                      </a:r>
                      <a:r>
                        <a:rPr lang="en-GB" sz="1400" dirty="0">
                          <a:effectLst/>
                          <a:latin typeface="Arial" panose="020B0604020202020204" pitchFamily="34" charset="0"/>
                          <a:ea typeface="Calibri" panose="020F0502020204030204" pitchFamily="34" charset="0"/>
                          <a:cs typeface="Arial" panose="020B0604020202020204" pitchFamily="34" charset="0"/>
                        </a:rPr>
                        <a:t>he</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total</a:t>
                      </a:r>
                      <a:r>
                        <a:rPr lang="en-GB" sz="1400" spc="-40"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prioritisation</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score</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for</a:t>
                      </a:r>
                      <a:r>
                        <a:rPr lang="en-GB" sz="1400" spc="-30"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the</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project</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is</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the</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sum</a:t>
                      </a:r>
                      <a:r>
                        <a:rPr lang="en-GB" sz="1400" spc="-2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of</a:t>
                      </a:r>
                      <a:r>
                        <a:rPr lang="en-GB" sz="1400" spc="-40"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the</a:t>
                      </a:r>
                      <a:r>
                        <a:rPr lang="en-GB" sz="1400" spc="-20" dirty="0">
                          <a:effectLst/>
                          <a:latin typeface="Arial" panose="020B0604020202020204" pitchFamily="34" charset="0"/>
                          <a:ea typeface="Calibri" panose="020F0502020204030204" pitchFamily="34" charset="0"/>
                          <a:cs typeface="Arial" panose="020B0604020202020204" pitchFamily="34" charset="0"/>
                        </a:rPr>
                        <a:t> weighted </a:t>
                      </a:r>
                      <a:r>
                        <a:rPr lang="en-GB" sz="1400" dirty="0">
                          <a:effectLst/>
                          <a:latin typeface="Arial" panose="020B0604020202020204" pitchFamily="34" charset="0"/>
                          <a:ea typeface="Calibri" panose="020F0502020204030204" pitchFamily="34" charset="0"/>
                          <a:cs typeface="Arial" panose="020B0604020202020204" pitchFamily="34" charset="0"/>
                        </a:rPr>
                        <a:t>scores</a:t>
                      </a:r>
                      <a:r>
                        <a:rPr lang="en-GB" sz="1400" spc="-3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of</a:t>
                      </a:r>
                      <a:r>
                        <a:rPr lang="en-GB" sz="1400" spc="-40"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the</a:t>
                      </a:r>
                      <a:r>
                        <a:rPr lang="en-GB" sz="1400" spc="-20"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different </a:t>
                      </a:r>
                      <a:r>
                        <a:rPr lang="en-GB" sz="1400" b="1" dirty="0">
                          <a:effectLst/>
                          <a:latin typeface="Arial" panose="020B0604020202020204" pitchFamily="34" charset="0"/>
                          <a:ea typeface="Calibri" panose="020F0502020204030204" pitchFamily="34" charset="0"/>
                          <a:cs typeface="Arial" panose="020B0604020202020204" pitchFamily="34" charset="0"/>
                        </a:rPr>
                        <a:t>criteria out of 100.</a:t>
                      </a:r>
                      <a:r>
                        <a:rPr lang="en-GB" sz="1400" dirty="0">
                          <a:effectLst/>
                          <a:latin typeface="Arial" panose="020B0604020202020204" pitchFamily="34" charset="0"/>
                          <a:ea typeface="Calibri" panose="020F0502020204030204" pitchFamily="34" charset="0"/>
                          <a:cs typeface="Arial" panose="020B0604020202020204" pitchFamily="34" charset="0"/>
                        </a:rPr>
                        <a:t> The higher the prioritisation score, the higher priority the project is for investment.  In summary, schemes will score more highly if</a:t>
                      </a:r>
                      <a:r>
                        <a:rPr lang="en-GB" sz="1400" spc="-95"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they:</a:t>
                      </a:r>
                    </a:p>
                    <a:p>
                      <a:pPr marL="171450" marR="72390" lvl="0" indent="-171450" fontAlgn="auto">
                        <a:lnSpc>
                          <a:spcPct val="100000"/>
                        </a:lnSpc>
                        <a:spcBef>
                          <a:spcPts val="1200"/>
                        </a:spcBef>
                        <a:spcAft>
                          <a:spcPts val="800"/>
                        </a:spcAft>
                        <a:buFont typeface="Arial" panose="020B0604020202020204" pitchFamily="34" charset="0"/>
                        <a:buChar char="•"/>
                        <a:tabLst>
                          <a:tab pos="604520" algn="l"/>
                        </a:tabLst>
                      </a:pPr>
                      <a:r>
                        <a:rPr lang="en-GB" sz="1400" dirty="0">
                          <a:effectLst/>
                          <a:latin typeface="Arial" panose="020B0604020202020204" pitchFamily="34" charset="0"/>
                          <a:ea typeface="Calibri" panose="020F0502020204030204" pitchFamily="34" charset="0"/>
                          <a:cs typeface="Arial" panose="020B0604020202020204" pitchFamily="34" charset="0"/>
                        </a:rPr>
                        <a:t>Demonstrate a higher level of strategic fit to the Call Investment Priorities and demonstrate a strong and timely impact in terms of the outputs and outcomes specified.</a:t>
                      </a:r>
                    </a:p>
                    <a:p>
                      <a:pPr marL="171450" marR="72390" lvl="0" indent="-171450" fontAlgn="auto">
                        <a:lnSpc>
                          <a:spcPct val="100000"/>
                        </a:lnSpc>
                        <a:spcAft>
                          <a:spcPts val="800"/>
                        </a:spcAft>
                        <a:buFont typeface="Arial" panose="020B0604020202020204" pitchFamily="34" charset="0"/>
                        <a:buChar char="•"/>
                        <a:tabLst>
                          <a:tab pos="604520" algn="l"/>
                        </a:tabLst>
                      </a:pPr>
                      <a:r>
                        <a:rPr lang="en-GB" sz="1400" dirty="0">
                          <a:effectLst/>
                          <a:latin typeface="Arial" panose="020B0604020202020204" pitchFamily="34" charset="0"/>
                          <a:ea typeface="Calibri" panose="020F0502020204030204" pitchFamily="34" charset="0"/>
                          <a:cs typeface="Arial" panose="020B0604020202020204" pitchFamily="34" charset="0"/>
                        </a:rPr>
                        <a:t>Contribute to the key cross-cutting themes of inclusive growth, tackling the climate emergency and supporting equality and diversity.</a:t>
                      </a:r>
                    </a:p>
                    <a:p>
                      <a:pPr marL="171450" marR="72390" lvl="0" indent="-171450" fontAlgn="auto">
                        <a:lnSpc>
                          <a:spcPct val="100000"/>
                        </a:lnSpc>
                        <a:spcAft>
                          <a:spcPts val="800"/>
                        </a:spcAft>
                        <a:buFont typeface="Arial" panose="020B0604020202020204" pitchFamily="34" charset="0"/>
                        <a:buChar char="•"/>
                        <a:tabLst>
                          <a:tab pos="604520" algn="l"/>
                        </a:tabLst>
                      </a:pPr>
                      <a:r>
                        <a:rPr lang="en-GB" sz="1400" dirty="0">
                          <a:effectLst/>
                          <a:latin typeface="Arial" panose="020B0604020202020204" pitchFamily="34" charset="0"/>
                          <a:ea typeface="Calibri" panose="020F0502020204030204" pitchFamily="34" charset="0"/>
                          <a:cs typeface="Arial" panose="020B0604020202020204" pitchFamily="34" charset="0"/>
                        </a:rPr>
                        <a:t>Demonstrate strong deliverability and lower levels of project</a:t>
                      </a:r>
                      <a:r>
                        <a:rPr lang="en-GB" sz="1400" spc="-90"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risk at the initial stage.</a:t>
                      </a: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0263244"/>
                  </a:ext>
                </a:extLst>
              </a:tr>
            </a:tbl>
          </a:graphicData>
        </a:graphic>
      </p:graphicFrame>
    </p:spTree>
    <p:extLst>
      <p:ext uri="{BB962C8B-B14F-4D97-AF65-F5344CB8AC3E}">
        <p14:creationId xmlns:p14="http://schemas.microsoft.com/office/powerpoint/2010/main" val="4115323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23220"/>
          </a:xfrm>
          <a:prstGeom prst="rect">
            <a:avLst/>
          </a:prstGeom>
          <a:noFill/>
        </p:spPr>
        <p:txBody>
          <a:bodyPr wrap="square" rtlCol="0">
            <a:spAutoFit/>
          </a:bodyPr>
          <a:lstStyle/>
          <a:p>
            <a:r>
              <a:rPr lang="en-GB" sz="2800" b="1" dirty="0">
                <a:solidFill>
                  <a:srgbClr val="00838B"/>
                </a:solidFill>
                <a:latin typeface="Arial" panose="020B0604020202020204" pitchFamily="34" charset="0"/>
                <a:cs typeface="Arial" panose="020B0604020202020204" pitchFamily="34" charset="0"/>
              </a:rPr>
              <a:t>Assessment Process - Stages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C06B887F-A9C8-B01A-AEE4-1DFE847AB577}"/>
              </a:ext>
            </a:extLst>
          </p:cNvPr>
          <p:cNvPicPr>
            <a:picLocks noChangeAspect="1"/>
          </p:cNvPicPr>
          <p:nvPr/>
        </p:nvPicPr>
        <p:blipFill>
          <a:blip r:embed="rId3"/>
          <a:stretch>
            <a:fillRect/>
          </a:stretch>
        </p:blipFill>
        <p:spPr>
          <a:xfrm>
            <a:off x="2544883" y="5983965"/>
            <a:ext cx="7102234" cy="710045"/>
          </a:xfrm>
          <a:prstGeom prst="rect">
            <a:avLst/>
          </a:prstGeom>
        </p:spPr>
      </p:pic>
      <p:sp>
        <p:nvSpPr>
          <p:cNvPr id="5" name="TextBox 4">
            <a:extLst>
              <a:ext uri="{FF2B5EF4-FFF2-40B4-BE49-F238E27FC236}">
                <a16:creationId xmlns:a16="http://schemas.microsoft.com/office/drawing/2014/main" id="{EC97E5E8-C93B-35BF-5856-33C221FC632F}"/>
              </a:ext>
            </a:extLst>
          </p:cNvPr>
          <p:cNvSpPr txBox="1"/>
          <p:nvPr/>
        </p:nvSpPr>
        <p:spPr>
          <a:xfrm>
            <a:off x="321286" y="745394"/>
            <a:ext cx="11715529" cy="5175776"/>
          </a:xfrm>
          <a:prstGeom prst="rect">
            <a:avLst/>
          </a:prstGeom>
          <a:noFill/>
        </p:spPr>
        <p:txBody>
          <a:bodyPr wrap="square">
            <a:spAutoFit/>
          </a:bodyPr>
          <a:lstStyle/>
          <a:p>
            <a:pPr marL="90170" marR="60325" indent="90170">
              <a:lnSpc>
                <a:spcPct val="100000"/>
              </a:lnSpc>
              <a:spcAft>
                <a:spcPts val="600"/>
              </a:spcAft>
            </a:pPr>
            <a:r>
              <a:rPr lang="en-GB" sz="1600" b="1" u="sng" dirty="0">
                <a:effectLst/>
                <a:latin typeface="Arial" panose="020B0604020202020204" pitchFamily="34" charset="0"/>
                <a:ea typeface="Calibri" panose="020F0502020204030204" pitchFamily="34" charset="0"/>
              </a:rPr>
              <a:t>Stage 3 - Moderation</a:t>
            </a:r>
            <a:endParaRPr lang="en-GB" sz="1600" dirty="0">
              <a:effectLst/>
              <a:latin typeface="Arial" panose="020B0604020202020204" pitchFamily="34" charset="0"/>
              <a:ea typeface="Calibri" panose="020F0502020204030204" pitchFamily="34" charset="0"/>
            </a:endParaRPr>
          </a:p>
          <a:p>
            <a:pPr marL="180340" marR="60325">
              <a:lnSpc>
                <a:spcPct val="100000"/>
              </a:lnSpc>
              <a:spcAft>
                <a:spcPts val="800"/>
              </a:spcAft>
            </a:pPr>
            <a:r>
              <a:rPr lang="en-GB" sz="1600" dirty="0">
                <a:effectLst/>
                <a:latin typeface="Arial" panose="020B0604020202020204" pitchFamily="34" charset="0"/>
                <a:ea typeface="Calibri" panose="020F0502020204030204" pitchFamily="34" charset="0"/>
              </a:rPr>
              <a:t>Moderation will consider if the spread of applications meets the requirements of this Invitation to Bid. E.g. if the top scoring application(s) all fall under one Call area, the Combined Authority may consider allocating more funds to that Call area.</a:t>
            </a:r>
          </a:p>
          <a:p>
            <a:pPr marL="180340" marR="60325">
              <a:lnSpc>
                <a:spcPct val="100000"/>
              </a:lnSpc>
              <a:spcAft>
                <a:spcPts val="800"/>
              </a:spcAft>
            </a:pPr>
            <a:endParaRPr lang="en-GB" sz="1600" dirty="0">
              <a:effectLst/>
              <a:latin typeface="Arial" panose="020B0604020202020204" pitchFamily="34" charset="0"/>
              <a:ea typeface="Calibri" panose="020F0502020204030204" pitchFamily="34" charset="0"/>
            </a:endParaRPr>
          </a:p>
          <a:p>
            <a:pPr marL="180340" marR="60325">
              <a:lnSpc>
                <a:spcPct val="100000"/>
              </a:lnSpc>
              <a:spcAft>
                <a:spcPts val="600"/>
              </a:spcAft>
            </a:pPr>
            <a:r>
              <a:rPr lang="en-GB" sz="1600" b="1" u="sng" dirty="0">
                <a:effectLst/>
                <a:latin typeface="Arial" panose="020B0604020202020204" pitchFamily="34" charset="0"/>
                <a:ea typeface="Calibri" panose="020F0502020204030204" pitchFamily="34" charset="0"/>
              </a:rPr>
              <a:t>Stage 4 - External consideration</a:t>
            </a:r>
            <a:endParaRPr lang="en-GB" sz="1600" dirty="0">
              <a:effectLst/>
              <a:latin typeface="Arial" panose="020B0604020202020204" pitchFamily="34" charset="0"/>
              <a:ea typeface="Calibri" panose="020F0502020204030204" pitchFamily="34" charset="0"/>
            </a:endParaRPr>
          </a:p>
          <a:p>
            <a:pPr marL="180340" marR="60325">
              <a:lnSpc>
                <a:spcPct val="100000"/>
              </a:lnSpc>
              <a:spcAft>
                <a:spcPts val="800"/>
              </a:spcAft>
            </a:pPr>
            <a:r>
              <a:rPr lang="en-GB" sz="1600" dirty="0">
                <a:effectLst/>
                <a:latin typeface="Arial" panose="020B0604020202020204" pitchFamily="34" charset="0"/>
                <a:ea typeface="Calibri" panose="020F0502020204030204" pitchFamily="34" charset="0"/>
              </a:rPr>
              <a:t>Will consult the West Yorkshire UKSPF Local Partnership Group -sharing feedback from the moderation process with the external representatives. </a:t>
            </a:r>
            <a:r>
              <a:rPr lang="en-GB" sz="1600" b="1" u="none" strike="noStrike" dirty="0">
                <a:effectLst/>
                <a:latin typeface="Arial" panose="020B0604020202020204" pitchFamily="34" charset="0"/>
                <a:ea typeface="Calibri" panose="020F0502020204030204" pitchFamily="34" charset="0"/>
              </a:rPr>
              <a:t> </a:t>
            </a:r>
          </a:p>
          <a:p>
            <a:pPr marL="180340" marR="60325">
              <a:lnSpc>
                <a:spcPct val="100000"/>
              </a:lnSpc>
              <a:spcAft>
                <a:spcPts val="800"/>
              </a:spcAft>
            </a:pPr>
            <a:endParaRPr lang="en-GB" sz="1600" dirty="0">
              <a:effectLst/>
              <a:latin typeface="Arial" panose="020B0604020202020204" pitchFamily="34" charset="0"/>
              <a:ea typeface="Calibri" panose="020F0502020204030204" pitchFamily="34" charset="0"/>
            </a:endParaRPr>
          </a:p>
          <a:p>
            <a:pPr marR="60325" indent="180340">
              <a:lnSpc>
                <a:spcPct val="100000"/>
              </a:lnSpc>
              <a:spcAft>
                <a:spcPts val="600"/>
              </a:spcAft>
            </a:pPr>
            <a:r>
              <a:rPr lang="en-GB" sz="1600" b="1" u="sng" dirty="0">
                <a:effectLst/>
                <a:latin typeface="Arial" panose="020B0604020202020204" pitchFamily="34" charset="0"/>
                <a:ea typeface="Calibri" panose="020F0502020204030204" pitchFamily="34" charset="0"/>
              </a:rPr>
              <a:t>Stage 5 - The Combined Authority’s decision</a:t>
            </a:r>
            <a:endParaRPr lang="en-GB" sz="1600" dirty="0">
              <a:effectLst/>
              <a:latin typeface="Arial" panose="020B0604020202020204" pitchFamily="34" charset="0"/>
              <a:ea typeface="Calibri" panose="020F0502020204030204" pitchFamily="34" charset="0"/>
            </a:endParaRPr>
          </a:p>
          <a:p>
            <a:pPr marL="180340" marR="60325">
              <a:lnSpc>
                <a:spcPct val="100000"/>
              </a:lnSpc>
              <a:spcAft>
                <a:spcPts val="800"/>
              </a:spcAft>
            </a:pPr>
            <a:r>
              <a:rPr lang="en-GB" sz="1600" dirty="0">
                <a:effectLst/>
                <a:latin typeface="Arial" panose="020B0604020202020204" pitchFamily="34" charset="0"/>
                <a:ea typeface="Calibri" panose="020F0502020204030204" pitchFamily="34" charset="0"/>
              </a:rPr>
              <a:t>After the Local Partnership Group has been consulted, the Combined Authority will take a decision on which applications should proceed and which should be rejected. The Combined Authority will undertake financial due diligence checks </a:t>
            </a:r>
            <a:r>
              <a:rPr lang="en-GB" sz="1600" b="1" dirty="0">
                <a:effectLst/>
                <a:latin typeface="Arial" panose="020B0604020202020204" pitchFamily="34" charset="0"/>
                <a:ea typeface="Calibri" panose="020F0502020204030204" pitchFamily="34" charset="0"/>
              </a:rPr>
              <a:t>on successful applications </a:t>
            </a:r>
            <a:r>
              <a:rPr lang="en-GB" sz="1600" dirty="0">
                <a:effectLst/>
                <a:latin typeface="Arial" panose="020B0604020202020204" pitchFamily="34" charset="0"/>
                <a:ea typeface="Calibri" panose="020F0502020204030204" pitchFamily="34" charset="0"/>
              </a:rPr>
              <a:t>(see application form guidance for details).</a:t>
            </a:r>
          </a:p>
          <a:p>
            <a:pPr marL="180340" marR="60325">
              <a:lnSpc>
                <a:spcPct val="100000"/>
              </a:lnSpc>
              <a:spcAft>
                <a:spcPts val="600"/>
              </a:spcAft>
            </a:pPr>
            <a:r>
              <a:rPr lang="en-GB" sz="1600" dirty="0">
                <a:effectLst/>
                <a:latin typeface="Arial" panose="020B0604020202020204" pitchFamily="34" charset="0"/>
                <a:ea typeface="Calibri" panose="020F0502020204030204" pitchFamily="34" charset="0"/>
              </a:rPr>
              <a:t>All applicants will be notified of the outcome in writing. The Combined Authority will provide high level written feedback to all applicants. For the successful applications this will include any revisions or updates required, including potential grant funding agreement conditions.</a:t>
            </a:r>
          </a:p>
          <a:p>
            <a:pPr marL="180340" marR="60325">
              <a:lnSpc>
                <a:spcPct val="100000"/>
              </a:lnSpc>
              <a:spcAft>
                <a:spcPts val="600"/>
              </a:spcAft>
            </a:pPr>
            <a:endParaRPr lang="en-GB" sz="1600" b="1" u="sng" dirty="0">
              <a:latin typeface="Arial" panose="020B0604020202020204" pitchFamily="34" charset="0"/>
              <a:ea typeface="Calibri" panose="020F0502020204030204" pitchFamily="34" charset="0"/>
            </a:endParaRPr>
          </a:p>
          <a:p>
            <a:pPr marL="180340" marR="60325">
              <a:lnSpc>
                <a:spcPct val="100000"/>
              </a:lnSpc>
              <a:spcAft>
                <a:spcPts val="600"/>
              </a:spcAft>
            </a:pPr>
            <a:r>
              <a:rPr lang="en-GB" sz="1600" b="1" u="sng" dirty="0">
                <a:effectLst/>
                <a:latin typeface="Arial" panose="020B0604020202020204" pitchFamily="34" charset="0"/>
                <a:ea typeface="Calibri" panose="020F0502020204030204" pitchFamily="34" charset="0"/>
              </a:rPr>
              <a:t>Appeals - </a:t>
            </a:r>
            <a:r>
              <a:rPr lang="en-GB" sz="1600" dirty="0">
                <a:effectLst/>
                <a:latin typeface="Arial" panose="020B0604020202020204" pitchFamily="34" charset="0"/>
                <a:ea typeface="Calibri" panose="020F0502020204030204" pitchFamily="34" charset="0"/>
              </a:rPr>
              <a:t>There is no appeals.</a:t>
            </a:r>
          </a:p>
        </p:txBody>
      </p:sp>
    </p:spTree>
    <p:extLst>
      <p:ext uri="{BB962C8B-B14F-4D97-AF65-F5344CB8AC3E}">
        <p14:creationId xmlns:p14="http://schemas.microsoft.com/office/powerpoint/2010/main" val="1794733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9152" y="939605"/>
            <a:ext cx="11797663" cy="4324261"/>
          </a:xfrm>
          <a:prstGeom prst="rect">
            <a:avLst/>
          </a:prstGeom>
          <a:noFill/>
        </p:spPr>
        <p:txBody>
          <a:bodyPr wrap="square" rtlCol="0">
            <a:spAutoFit/>
          </a:bodyPr>
          <a:lstStyle/>
          <a:p>
            <a:r>
              <a:rPr lang="en-US" sz="1700" b="1" dirty="0">
                <a:latin typeface="Arial"/>
                <a:cs typeface="Arial"/>
              </a:rPr>
              <a:t>	</a:t>
            </a:r>
            <a:r>
              <a:rPr lang="en-US" sz="2400" b="1" dirty="0">
                <a:latin typeface="Arial"/>
                <a:cs typeface="Arial"/>
              </a:rPr>
              <a:t>The application form is trying to ascertain</a:t>
            </a:r>
          </a:p>
          <a:p>
            <a:pPr marL="285750" indent="-285750" defTabSz="914400" fontAlgn="base">
              <a:spcBef>
                <a:spcPct val="0"/>
              </a:spcBef>
              <a:spcAft>
                <a:spcPct val="0"/>
              </a:spcAft>
              <a:buFont typeface="Arial" panose="020B0604020202020204" pitchFamily="34" charset="0"/>
              <a:buChar char="•"/>
            </a:pPr>
            <a:endParaRPr lang="en-GB" altLang="en-US" kern="0" dirty="0">
              <a:solidFill>
                <a:srgbClr val="000000"/>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dirty="0">
                <a:solidFill>
                  <a:prstClr val="black"/>
                </a:solidFill>
                <a:latin typeface="Arial" panose="020B0604020202020204" pitchFamily="34" charset="0"/>
                <a:cs typeface="Arial" panose="020B0604020202020204" pitchFamily="34" charset="0"/>
              </a:rPr>
              <a:t>Why</a:t>
            </a:r>
            <a:r>
              <a:rPr lang="en-GB" dirty="0">
                <a:solidFill>
                  <a:prstClr val="black"/>
                </a:solidFill>
                <a:latin typeface="Arial" panose="020B0604020202020204" pitchFamily="34" charset="0"/>
                <a:cs typeface="Arial" panose="020B0604020202020204" pitchFamily="34" charset="0"/>
              </a:rPr>
              <a:t> – what will it achieve in terms of impacts and outcomes </a:t>
            </a:r>
          </a:p>
          <a:p>
            <a:pPr lvl="1" defTabSz="914400"/>
            <a:endParaRPr lang="en-GB" b="1" dirty="0">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dirty="0">
                <a:solidFill>
                  <a:prstClr val="black"/>
                </a:solidFill>
                <a:latin typeface="Arial" panose="020B0604020202020204" pitchFamily="34" charset="0"/>
                <a:cs typeface="Arial" panose="020B0604020202020204" pitchFamily="34" charset="0"/>
              </a:rPr>
              <a:t>What</a:t>
            </a:r>
            <a:r>
              <a:rPr lang="en-GB" dirty="0">
                <a:solidFill>
                  <a:prstClr val="black"/>
                </a:solidFill>
                <a:latin typeface="Arial" panose="020B0604020202020204" pitchFamily="34" charset="0"/>
                <a:cs typeface="Arial" panose="020B0604020202020204" pitchFamily="34" charset="0"/>
              </a:rPr>
              <a:t> – the project will deliver, activities etc… </a:t>
            </a:r>
          </a:p>
          <a:p>
            <a:pPr lvl="1" defTabSz="914400"/>
            <a:endParaRPr lang="en-GB" b="1" dirty="0">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dirty="0">
                <a:solidFill>
                  <a:prstClr val="black"/>
                </a:solidFill>
                <a:latin typeface="Arial" panose="020B0604020202020204" pitchFamily="34" charset="0"/>
                <a:cs typeface="Arial" panose="020B0604020202020204" pitchFamily="34" charset="0"/>
              </a:rPr>
              <a:t>How</a:t>
            </a:r>
            <a:r>
              <a:rPr lang="en-GB" dirty="0">
                <a:solidFill>
                  <a:prstClr val="black"/>
                </a:solidFill>
                <a:latin typeface="Arial" panose="020B0604020202020204" pitchFamily="34" charset="0"/>
                <a:cs typeface="Arial" panose="020B0604020202020204" pitchFamily="34" charset="0"/>
              </a:rPr>
              <a:t> – procurement / staff resources…</a:t>
            </a:r>
          </a:p>
          <a:p>
            <a:pPr lvl="1" defTabSz="914400"/>
            <a:endParaRPr lang="en-GB" b="1" dirty="0">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dirty="0">
                <a:solidFill>
                  <a:prstClr val="black"/>
                </a:solidFill>
                <a:latin typeface="Arial" panose="020B0604020202020204" pitchFamily="34" charset="0"/>
                <a:cs typeface="Arial" panose="020B0604020202020204" pitchFamily="34" charset="0"/>
              </a:rPr>
              <a:t>Who</a:t>
            </a:r>
            <a:r>
              <a:rPr lang="en-GB" dirty="0">
                <a:solidFill>
                  <a:prstClr val="black"/>
                </a:solidFill>
                <a:latin typeface="Arial" panose="020B0604020202020204" pitchFamily="34" charset="0"/>
                <a:cs typeface="Arial" panose="020B0604020202020204" pitchFamily="34" charset="0"/>
              </a:rPr>
              <a:t> – will do what, how managed and delivered</a:t>
            </a:r>
          </a:p>
          <a:p>
            <a:pPr marL="742950" lvl="1" indent="-285750" defTabSz="914400">
              <a:buFont typeface="Arial" panose="020B0604020202020204" pitchFamily="34" charset="0"/>
              <a:buChar char="•"/>
            </a:pPr>
            <a:endParaRPr lang="en-GB" b="1" dirty="0">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dirty="0">
                <a:solidFill>
                  <a:prstClr val="black"/>
                </a:solidFill>
                <a:latin typeface="Arial" panose="020B0604020202020204" pitchFamily="34" charset="0"/>
                <a:cs typeface="Arial" panose="020B0604020202020204" pitchFamily="34" charset="0"/>
              </a:rPr>
              <a:t>When</a:t>
            </a:r>
            <a:r>
              <a:rPr lang="en-GB" dirty="0">
                <a:solidFill>
                  <a:prstClr val="black"/>
                </a:solidFill>
                <a:latin typeface="Arial" panose="020B0604020202020204" pitchFamily="34" charset="0"/>
                <a:cs typeface="Arial" panose="020B0604020202020204" pitchFamily="34" charset="0"/>
              </a:rPr>
              <a:t> – will activity start / stop, clear realistic milestones</a:t>
            </a:r>
          </a:p>
          <a:p>
            <a:pPr marL="742950" lvl="1" indent="-285750" defTabSz="914400">
              <a:buFont typeface="Arial" panose="020B0604020202020204" pitchFamily="34" charset="0"/>
              <a:buChar char="•"/>
            </a:pPr>
            <a:endParaRPr lang="en-GB" b="1" dirty="0">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dirty="0">
                <a:solidFill>
                  <a:prstClr val="black"/>
                </a:solidFill>
                <a:latin typeface="Arial" panose="020B0604020202020204" pitchFamily="34" charset="0"/>
                <a:cs typeface="Arial" panose="020B0604020202020204" pitchFamily="34" charset="0"/>
              </a:rPr>
              <a:t>How much </a:t>
            </a:r>
            <a:r>
              <a:rPr lang="en-GB" dirty="0">
                <a:solidFill>
                  <a:prstClr val="black"/>
                </a:solidFill>
                <a:latin typeface="Arial" panose="020B0604020202020204" pitchFamily="34" charset="0"/>
                <a:cs typeface="Arial" panose="020B0604020202020204" pitchFamily="34" charset="0"/>
              </a:rPr>
              <a:t>– and what is the money being spent on</a:t>
            </a:r>
          </a:p>
          <a:p>
            <a:pPr marL="742950" lvl="1" indent="-285750" defTabSz="914400">
              <a:buFont typeface="Arial" panose="020B0604020202020204" pitchFamily="34" charset="0"/>
              <a:buChar char="•"/>
            </a:pPr>
            <a:endParaRPr lang="en-GB" b="1" dirty="0">
              <a:solidFill>
                <a:prstClr val="black"/>
              </a:solidFill>
              <a:latin typeface="Arial" panose="020B0604020202020204" pitchFamily="34" charset="0"/>
              <a:cs typeface="Arial" panose="020B0604020202020204" pitchFamily="34" charset="0"/>
            </a:endParaRPr>
          </a:p>
          <a:p>
            <a:endParaRPr lang="en-US" sz="1700" b="1" dirty="0">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dirty="0">
                <a:solidFill>
                  <a:srgbClr val="524E4E"/>
                </a:solidFill>
                <a:latin typeface="Arial" panose="020B0604020202020204" pitchFamily="34" charset="0"/>
                <a:cs typeface="Arial" panose="020B0604020202020204" pitchFamily="34" charset="0"/>
              </a:rPr>
              <a:t>Application top tips</a:t>
            </a:r>
            <a:endParaRPr lang="en-US" sz="3000" i="1" dirty="0">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33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2468" y="1074994"/>
            <a:ext cx="11797663" cy="5062924"/>
          </a:xfrm>
          <a:prstGeom prst="rect">
            <a:avLst/>
          </a:prstGeom>
          <a:noFill/>
        </p:spPr>
        <p:txBody>
          <a:bodyPr wrap="square" rtlCol="0">
            <a:spAutoFit/>
          </a:bodyPr>
          <a:lstStyle/>
          <a:p>
            <a:pPr marL="742950" lvl="1" indent="-285750" fontAlgn="base">
              <a:spcBef>
                <a:spcPct val="0"/>
              </a:spcBef>
              <a:spcAft>
                <a:spcPct val="0"/>
              </a:spcAft>
              <a:buFont typeface="Arial" panose="020B0604020202020204" pitchFamily="34" charset="0"/>
              <a:buChar char="•"/>
            </a:pPr>
            <a:r>
              <a:rPr lang="en-GB" altLang="en-US" sz="1700" b="1" dirty="0">
                <a:solidFill>
                  <a:prstClr val="black"/>
                </a:solidFill>
                <a:latin typeface="Arial" panose="020B0604020202020204" pitchFamily="34" charset="0"/>
                <a:cs typeface="Arial" panose="020B0604020202020204" pitchFamily="34" charset="0"/>
              </a:rPr>
              <a:t>Read all the applicable guidance! And check off against the Gateway criteria.</a:t>
            </a:r>
          </a:p>
          <a:p>
            <a:pPr marL="742950" lvl="1" indent="-285750" fontAlgn="base">
              <a:spcBef>
                <a:spcPct val="0"/>
              </a:spcBef>
              <a:spcAft>
                <a:spcPct val="0"/>
              </a:spcAft>
              <a:buFont typeface="Arial" panose="020B0604020202020204" pitchFamily="34" charset="0"/>
              <a:buChar char="•"/>
            </a:pPr>
            <a:endParaRPr lang="en-US" altLang="en-US" sz="1700" dirty="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dirty="0">
                <a:solidFill>
                  <a:prstClr val="black"/>
                </a:solidFill>
                <a:latin typeface="Arial" panose="020B0604020202020204" pitchFamily="34" charset="0"/>
                <a:cs typeface="Arial" panose="020B0604020202020204" pitchFamily="34" charset="0"/>
              </a:rPr>
              <a:t>Use the right form and attach all Annexes.</a:t>
            </a:r>
          </a:p>
          <a:p>
            <a:pPr marL="742950" lvl="1" indent="-285750" fontAlgn="base">
              <a:spcBef>
                <a:spcPct val="0"/>
              </a:spcBef>
              <a:spcAft>
                <a:spcPct val="0"/>
              </a:spcAft>
              <a:buFont typeface="Arial" panose="020B0604020202020204" pitchFamily="34" charset="0"/>
              <a:buChar char="•"/>
            </a:pPr>
            <a:endParaRPr lang="en-GB" altLang="en-US" sz="1700" dirty="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dirty="0">
                <a:solidFill>
                  <a:prstClr val="black"/>
                </a:solidFill>
                <a:latin typeface="Arial" panose="020B0604020202020204" pitchFamily="34" charset="0"/>
                <a:cs typeface="Arial" panose="020B0604020202020204" pitchFamily="34" charset="0"/>
              </a:rPr>
              <a:t>Answer all sections of the application form. </a:t>
            </a:r>
          </a:p>
          <a:p>
            <a:pPr lvl="1" fontAlgn="base">
              <a:spcBef>
                <a:spcPct val="0"/>
              </a:spcBef>
              <a:spcAft>
                <a:spcPct val="0"/>
              </a:spcAft>
            </a:pPr>
            <a:endParaRPr lang="en-GB" altLang="en-US" sz="1700" dirty="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dirty="0">
                <a:solidFill>
                  <a:prstClr val="black"/>
                </a:solidFill>
                <a:latin typeface="Arial" panose="020B0604020202020204" pitchFamily="34" charset="0"/>
                <a:cs typeface="Arial" panose="020B0604020202020204" pitchFamily="34" charset="0"/>
              </a:rPr>
              <a:t>Ensure your proposal meets </a:t>
            </a:r>
            <a:r>
              <a:rPr lang="en-GB" altLang="en-US" sz="1700" dirty="0">
                <a:latin typeface="Arial" panose="020B0604020202020204" pitchFamily="34" charset="0"/>
                <a:cs typeface="Arial" panose="020B0604020202020204" pitchFamily="34" charset="0"/>
              </a:rPr>
              <a:t>the specifics of the Invitation to Bid.</a:t>
            </a:r>
          </a:p>
          <a:p>
            <a:pPr marL="742950" lvl="1" indent="-285750" fontAlgn="base">
              <a:spcBef>
                <a:spcPct val="0"/>
              </a:spcBef>
              <a:spcAft>
                <a:spcPct val="0"/>
              </a:spcAft>
              <a:buFont typeface="Arial" panose="020B0604020202020204" pitchFamily="34" charset="0"/>
              <a:buChar char="•"/>
            </a:pPr>
            <a:endParaRPr lang="en-GB" altLang="en-US" sz="1700" dirty="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dirty="0">
                <a:solidFill>
                  <a:prstClr val="black"/>
                </a:solidFill>
                <a:latin typeface="Arial" panose="020B0604020202020204" pitchFamily="34" charset="0"/>
                <a:cs typeface="Arial" panose="020B0604020202020204" pitchFamily="34" charset="0"/>
              </a:rPr>
              <a:t>Ensure you keep to all hard word count limits of the application form  - we will check for fairness!</a:t>
            </a:r>
          </a:p>
          <a:p>
            <a:pPr marL="742950" lvl="1" indent="-285750" fontAlgn="base">
              <a:spcBef>
                <a:spcPct val="0"/>
              </a:spcBef>
              <a:spcAft>
                <a:spcPct val="0"/>
              </a:spcAft>
              <a:buFont typeface="Arial" panose="020B0604020202020204" pitchFamily="34" charset="0"/>
              <a:buChar char="•"/>
            </a:pPr>
            <a:endParaRPr lang="en-GB" altLang="en-US" sz="1700" dirty="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dirty="0">
                <a:solidFill>
                  <a:prstClr val="black"/>
                </a:solidFill>
                <a:latin typeface="Arial" panose="020B0604020202020204" pitchFamily="34" charset="0"/>
                <a:cs typeface="Arial" panose="020B0604020202020204" pitchFamily="34" charset="0"/>
              </a:rPr>
              <a:t>Submit on time, to the right place and in right format! (Word Documents and Excel Files)</a:t>
            </a:r>
          </a:p>
          <a:p>
            <a:pPr marL="742950" lvl="1" indent="-285750" fontAlgn="base">
              <a:spcBef>
                <a:spcPct val="0"/>
              </a:spcBef>
              <a:spcAft>
                <a:spcPct val="0"/>
              </a:spcAft>
              <a:buFont typeface="Arial" panose="020B0604020202020204" pitchFamily="34" charset="0"/>
              <a:buChar char="•"/>
            </a:pPr>
            <a:endParaRPr lang="en-GB" sz="1700" b="1" dirty="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700" b="1" dirty="0">
                <a:solidFill>
                  <a:srgbClr val="00838B"/>
                </a:solidFill>
                <a:latin typeface="Arial" panose="020B0604020202020204" pitchFamily="34" charset="0"/>
                <a:cs typeface="Arial" panose="020B0604020202020204" pitchFamily="34" charset="0"/>
              </a:rPr>
              <a:t>Send applications to the correct mailbox </a:t>
            </a:r>
            <a:r>
              <a:rPr lang="en-GB" sz="1700" b="1" dirty="0">
                <a:solidFill>
                  <a:srgbClr val="00838B"/>
                </a:solidFill>
                <a:latin typeface="Arial" panose="020B0604020202020204" pitchFamily="34" charset="0"/>
                <a:cs typeface="Arial" panose="020B0604020202020204" pitchFamily="34" charset="0"/>
                <a:hlinkClick r:id="rId3"/>
              </a:rPr>
              <a:t>UKSPFwestyorkshire@westyorks-ca.gov.uk</a:t>
            </a:r>
            <a:r>
              <a:rPr lang="en-GB" sz="1700" b="1" dirty="0">
                <a:solidFill>
                  <a:srgbClr val="00838B"/>
                </a:solidFill>
                <a:latin typeface="Arial" panose="020B0604020202020204" pitchFamily="34" charset="0"/>
                <a:cs typeface="Arial" panose="020B0604020202020204" pitchFamily="34" charset="0"/>
              </a:rPr>
              <a:t> </a:t>
            </a:r>
            <a:r>
              <a:rPr lang="en-GB" sz="1700" dirty="0">
                <a:solidFill>
                  <a:srgbClr val="17243D"/>
                </a:solidFill>
                <a:highlight>
                  <a:srgbClr val="FFFF00"/>
                </a:highlight>
                <a:latin typeface="Arial" panose="020B0604020202020204" pitchFamily="34" charset="0"/>
                <a:cs typeface="Arial" panose="020B0604020202020204" pitchFamily="34" charset="0"/>
              </a:rPr>
              <a:t> </a:t>
            </a:r>
          </a:p>
          <a:p>
            <a:pPr marL="742950" lvl="1" indent="-285750" fontAlgn="base">
              <a:spcBef>
                <a:spcPct val="0"/>
              </a:spcBef>
              <a:spcAft>
                <a:spcPct val="0"/>
              </a:spcAft>
              <a:buFont typeface="Arial" panose="020B0604020202020204" pitchFamily="34" charset="0"/>
              <a:buChar char="•"/>
            </a:pPr>
            <a:endParaRPr lang="en-GB" sz="1700" b="1" i="0" dirty="0">
              <a:solidFill>
                <a:srgbClr val="17243D"/>
              </a:solidFill>
              <a:effectLst/>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700" b="1" i="0" dirty="0">
                <a:solidFill>
                  <a:srgbClr val="17243D"/>
                </a:solidFill>
                <a:effectLst/>
                <a:latin typeface="Arial" panose="020B0604020202020204" pitchFamily="34" charset="0"/>
                <a:cs typeface="Arial" panose="020B0604020202020204" pitchFamily="34" charset="0"/>
              </a:rPr>
              <a:t>DO NOT MISS THE DEADLINE</a:t>
            </a:r>
          </a:p>
          <a:p>
            <a:pPr marL="742950" lvl="1" indent="-285750" fontAlgn="base">
              <a:spcBef>
                <a:spcPct val="0"/>
              </a:spcBef>
              <a:spcAft>
                <a:spcPct val="0"/>
              </a:spcAft>
              <a:buFont typeface="Arial" panose="020B0604020202020204" pitchFamily="34" charset="0"/>
              <a:buChar char="•"/>
            </a:pPr>
            <a:endParaRPr lang="en-GB" sz="1700" b="1" dirty="0">
              <a:solidFill>
                <a:srgbClr val="17243D"/>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700" b="0" i="0" dirty="0">
                <a:solidFill>
                  <a:srgbClr val="17243D"/>
                </a:solidFill>
                <a:effectLst/>
                <a:latin typeface="Arial" panose="020B0604020202020204" pitchFamily="34" charset="0"/>
                <a:cs typeface="Arial" panose="020B0604020202020204" pitchFamily="34" charset="0"/>
              </a:rPr>
              <a:t>Send enquires to </a:t>
            </a:r>
            <a:r>
              <a:rPr lang="en-GB" sz="1700" b="1" dirty="0">
                <a:solidFill>
                  <a:srgbClr val="00838B"/>
                </a:solidFill>
                <a:latin typeface="Arial" panose="020B0604020202020204" pitchFamily="34" charset="0"/>
                <a:cs typeface="Arial" panose="020B0604020202020204" pitchFamily="34" charset="0"/>
                <a:hlinkClick r:id="rId3"/>
              </a:rPr>
              <a:t>UKSPFwestyorkshire@westyorks-ca.gov.uk</a:t>
            </a:r>
            <a:r>
              <a:rPr lang="en-GB" sz="1700" b="1" dirty="0">
                <a:solidFill>
                  <a:srgbClr val="00838B"/>
                </a:solidFill>
                <a:latin typeface="Arial" panose="020B0604020202020204" pitchFamily="34" charset="0"/>
                <a:cs typeface="Arial" panose="020B0604020202020204" pitchFamily="34" charset="0"/>
              </a:rPr>
              <a:t> </a:t>
            </a:r>
            <a:endParaRPr lang="en-GB" altLang="en-US" sz="1700" dirty="0">
              <a:solidFill>
                <a:prstClr val="black"/>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endParaRPr lang="en-US" sz="1700" b="1" dirty="0">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Application top tips – Getting the basics right</a:t>
            </a:r>
            <a:endParaRPr lang="en-US" sz="3000" i="1" dirty="0">
              <a:solidFill>
                <a:srgbClr val="00838B"/>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026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2912" y="1144232"/>
            <a:ext cx="11321700" cy="4231928"/>
          </a:xfrm>
          <a:prstGeom prst="rect">
            <a:avLst/>
          </a:prstGeom>
          <a:noFill/>
        </p:spPr>
        <p:txBody>
          <a:bodyPr wrap="square" rtlCol="0">
            <a:spAutoFit/>
          </a:bodyPr>
          <a:lstStyle/>
          <a:p>
            <a:pPr marL="285750" indent="-285750">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Bids which contribute to </a:t>
            </a:r>
            <a:r>
              <a:rPr lang="en-GB" b="1" i="0" dirty="0">
                <a:solidFill>
                  <a:srgbClr val="0B0C0C"/>
                </a:solidFill>
                <a:effectLst/>
                <a:latin typeface="Arial" panose="020B0604020202020204" pitchFamily="34" charset="0"/>
                <a:cs typeface="Arial" panose="020B0604020202020204" pitchFamily="34" charset="0"/>
              </a:rPr>
              <a:t>key objectives and outcomes of the Fund/Call(s).</a:t>
            </a:r>
          </a:p>
          <a:p>
            <a:pPr marL="285750" indent="-285750" algn="l">
              <a:buFont typeface="Arial" panose="020B0604020202020204" pitchFamily="34" charset="0"/>
              <a:buChar char="•"/>
            </a:pPr>
            <a:endParaRPr lang="en-GB" b="1" dirty="0">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1" i="0" dirty="0">
                <a:solidFill>
                  <a:srgbClr val="0B0C0C"/>
                </a:solidFill>
                <a:effectLst/>
                <a:latin typeface="Arial" panose="020B0604020202020204" pitchFamily="34" charset="0"/>
                <a:cs typeface="Arial" panose="020B0604020202020204" pitchFamily="34" charset="0"/>
              </a:rPr>
              <a:t>Bids which respond holistically </a:t>
            </a:r>
            <a:r>
              <a:rPr lang="en-GB" b="0" i="0" dirty="0">
                <a:solidFill>
                  <a:srgbClr val="0B0C0C"/>
                </a:solidFill>
                <a:effectLst/>
                <a:latin typeface="Arial" panose="020B0604020202020204" pitchFamily="34" charset="0"/>
                <a:cs typeface="Arial" panose="020B0604020202020204" pitchFamily="34" charset="0"/>
              </a:rPr>
              <a:t>to issues or challenges.</a:t>
            </a:r>
          </a:p>
          <a:p>
            <a:pPr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Bids which evidence that the project </a:t>
            </a:r>
            <a:r>
              <a:rPr lang="en-GB" b="1" i="0" dirty="0">
                <a:solidFill>
                  <a:srgbClr val="0B0C0C"/>
                </a:solidFill>
                <a:effectLst/>
                <a:latin typeface="Arial" panose="020B0604020202020204" pitchFamily="34" charset="0"/>
                <a:cs typeface="Arial" panose="020B0604020202020204" pitchFamily="34" charset="0"/>
              </a:rPr>
              <a:t>does not duplicate other regional, local and /or national provision and adds value</a:t>
            </a:r>
            <a:r>
              <a:rPr lang="en-GB" b="0" i="0" dirty="0">
                <a:solidFill>
                  <a:srgbClr val="0B0C0C"/>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endParaRPr lang="en-GB" dirty="0">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Bids which demonstrate </a:t>
            </a:r>
            <a:r>
              <a:rPr lang="en-GB" b="1" i="0" dirty="0">
                <a:solidFill>
                  <a:srgbClr val="0B0C0C"/>
                </a:solidFill>
                <a:effectLst/>
                <a:latin typeface="Arial" panose="020B0604020202020204" pitchFamily="34" charset="0"/>
                <a:cs typeface="Arial" panose="020B0604020202020204" pitchFamily="34" charset="0"/>
              </a:rPr>
              <a:t>alignment with regional strategic as well as meeting local need</a:t>
            </a:r>
            <a:r>
              <a:rPr lang="en-GB" b="0" i="0" dirty="0">
                <a:solidFill>
                  <a:srgbClr val="0B0C0C"/>
                </a:solidFill>
                <a:effectLst/>
                <a:latin typeface="Arial" panose="020B0604020202020204" pitchFamily="34" charset="0"/>
                <a:cs typeface="Arial" panose="020B0604020202020204" pitchFamily="34" charset="0"/>
              </a:rPr>
              <a:t>.</a:t>
            </a:r>
          </a:p>
          <a:p>
            <a:pPr marL="285750" indent="-285750" algn="l">
              <a:buFont typeface="Arial" panose="020B0604020202020204" pitchFamily="34" charset="0"/>
              <a:buChar char="•"/>
            </a:pPr>
            <a:endParaRPr lang="en-GB" dirty="0">
              <a:solidFill>
                <a:srgbClr val="0B0C0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Bids which consider equality, diversity and inclusive growth impacts.</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Well thought through realistic bids – supported by a clear logic model (sometimes known also as theory of change) and if possible </a:t>
            </a:r>
            <a:r>
              <a:rPr lang="en-GB" dirty="0">
                <a:solidFill>
                  <a:srgbClr val="0B0C0C"/>
                </a:solidFill>
                <a:latin typeface="Arial" panose="020B0604020202020204" pitchFamily="34" charset="0"/>
                <a:cs typeface="Arial" panose="020B0604020202020204" pitchFamily="34" charset="0"/>
              </a:rPr>
              <a:t>supported by a customer journey flow chart which </a:t>
            </a:r>
            <a:r>
              <a:rPr lang="en-GB" b="0" i="0" dirty="0">
                <a:solidFill>
                  <a:srgbClr val="0B0C0C"/>
                </a:solidFill>
                <a:effectLst/>
                <a:latin typeface="Arial" panose="020B0604020202020204" pitchFamily="34" charset="0"/>
                <a:cs typeface="Arial" panose="020B0604020202020204" pitchFamily="34" charset="0"/>
              </a:rPr>
              <a:t>may also help explain your proposal.</a:t>
            </a:r>
            <a:endParaRPr lang="en-GB" sz="1700" b="1" dirty="0">
              <a:latin typeface="Arial" panose="020B0604020202020204" pitchFamily="34" charset="0"/>
              <a:ea typeface="+mn-lt"/>
              <a:cs typeface="Arial" panose="020B0604020202020204" pitchFamily="34" charset="0"/>
            </a:endParaRPr>
          </a:p>
          <a:p>
            <a:pPr marL="195580" lvl="1" indent="-285750">
              <a:buFont typeface="Arial" panose="020B0604020202020204" pitchFamily="34" charset="0"/>
              <a:buChar char="•"/>
            </a:pPr>
            <a:endParaRPr lang="en-GB" sz="1700" dirty="0">
              <a:latin typeface="Arial" panose="020B0604020202020204" pitchFamily="34" charset="0"/>
              <a:ea typeface="+mn-lt"/>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dirty="0">
                <a:solidFill>
                  <a:srgbClr val="524E4E"/>
                </a:solidFill>
                <a:latin typeface="Arial" panose="020B0604020202020204" pitchFamily="34" charset="0"/>
                <a:cs typeface="Arial" panose="020B0604020202020204" pitchFamily="34" charset="0"/>
              </a:rPr>
              <a:t>What makes a good bid?</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1AC879E3-D29B-03FF-CCE0-9F4887213AFA}"/>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149655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97168" y="960154"/>
            <a:ext cx="11797663" cy="5032147"/>
          </a:xfrm>
          <a:prstGeom prst="rect">
            <a:avLst/>
          </a:prstGeom>
          <a:noFill/>
        </p:spPr>
        <p:txBody>
          <a:bodyPr wrap="square" lIns="91440" tIns="45720" rIns="91440" bIns="45720" rtlCol="0" anchor="t">
            <a:spAutoFit/>
          </a:bodyPr>
          <a:lstStyle/>
          <a:p>
            <a:r>
              <a:rPr lang="en-US" sz="1700" b="1" dirty="0">
                <a:solidFill>
                  <a:srgbClr val="4B4B4D"/>
                </a:solidFill>
                <a:latin typeface="Arial"/>
                <a:cs typeface="Arial"/>
              </a:rPr>
              <a:t>	</a:t>
            </a:r>
            <a:r>
              <a:rPr lang="en-US" b="1" dirty="0">
                <a:solidFill>
                  <a:srgbClr val="4B4B4D"/>
                </a:solidFill>
                <a:latin typeface="Arial"/>
                <a:cs typeface="Arial"/>
              </a:rPr>
              <a:t>Essential documents to review</a:t>
            </a:r>
          </a:p>
          <a:p>
            <a:endParaRPr lang="en-US" b="1" dirty="0">
              <a:solidFill>
                <a:srgbClr val="4B4B4D"/>
              </a:solidFill>
              <a:latin typeface="Arial"/>
              <a:cs typeface="Arial"/>
            </a:endParaRPr>
          </a:p>
          <a:p>
            <a:r>
              <a:rPr lang="en-US" dirty="0">
                <a:solidFill>
                  <a:srgbClr val="4B4B4D"/>
                </a:solidFill>
                <a:latin typeface="Arial"/>
                <a:cs typeface="Arial"/>
              </a:rPr>
              <a:t>	All available on the </a:t>
            </a:r>
            <a:r>
              <a:rPr lang="en-US" dirty="0">
                <a:solidFill>
                  <a:srgbClr val="4B4B4D"/>
                </a:solidFill>
                <a:latin typeface="Arial"/>
                <a:cs typeface="Arial"/>
                <a:hlinkClick r:id="rId3"/>
              </a:rPr>
              <a:t>Gov.uk </a:t>
            </a:r>
            <a:r>
              <a:rPr lang="en-US" dirty="0">
                <a:solidFill>
                  <a:srgbClr val="4B4B4D"/>
                </a:solidFill>
                <a:latin typeface="Arial"/>
                <a:cs typeface="Arial"/>
              </a:rPr>
              <a:t>and </a:t>
            </a:r>
            <a:r>
              <a:rPr lang="en-US" dirty="0">
                <a:solidFill>
                  <a:srgbClr val="4B4B4D"/>
                </a:solidFill>
                <a:latin typeface="Arial"/>
                <a:cs typeface="Arial"/>
                <a:hlinkClick r:id="rId4"/>
              </a:rPr>
              <a:t>West Yorkshire Combined Authority Website</a:t>
            </a:r>
            <a:endParaRPr lang="en-US" dirty="0">
              <a:solidFill>
                <a:srgbClr val="4B4B4D"/>
              </a:solidFill>
              <a:latin typeface="Arial"/>
              <a:cs typeface="Arial"/>
            </a:endParaRPr>
          </a:p>
          <a:p>
            <a:endParaRPr lang="en-US" b="1" dirty="0">
              <a:solidFill>
                <a:srgbClr val="4B4B4D"/>
              </a:solidFill>
              <a:latin typeface="Arial"/>
              <a:cs typeface="Arial"/>
              <a:hlinkClick r:id="rId3"/>
            </a:endParaRPr>
          </a:p>
          <a:p>
            <a:pPr marL="742950" lvl="1" indent="-285750">
              <a:buFont typeface="Arial" panose="020B0604020202020204" pitchFamily="34" charset="0"/>
              <a:buChar char="•"/>
            </a:pPr>
            <a:r>
              <a:rPr lang="en-GB" dirty="0">
                <a:solidFill>
                  <a:srgbClr val="4C2C92"/>
                </a:solidFill>
                <a:latin typeface="Arial"/>
                <a:cs typeface="Arial"/>
                <a:hlinkClick r:id="rId3"/>
              </a:rPr>
              <a:t>UK Share Prosperity Fund: prospectus 2021-22</a:t>
            </a:r>
            <a:endParaRPr lang="en-GB" sz="1600" b="1" dirty="0">
              <a:solidFill>
                <a:srgbClr val="4C2C92"/>
              </a:solidFill>
              <a:latin typeface="nta"/>
            </a:endParaRPr>
          </a:p>
          <a:p>
            <a:pPr marL="742950" lvl="1" indent="-285750">
              <a:buFont typeface="Arial" panose="020B0604020202020204" pitchFamily="34" charset="0"/>
              <a:buChar char="•"/>
            </a:pPr>
            <a:r>
              <a:rPr lang="en-GB" i="0" dirty="0">
                <a:solidFill>
                  <a:srgbClr val="4C2C92"/>
                </a:solidFill>
                <a:effectLst/>
                <a:latin typeface="Arial"/>
                <a:cs typeface="Arial"/>
                <a:hlinkClick r:id="rId5"/>
              </a:rPr>
              <a:t>West Yorkshire UKSPF LIP  </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6"/>
              </a:rPr>
              <a:t>UKSPF Invitation to Bid for West Yorkshire</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7"/>
              </a:rPr>
              <a:t>Outputs and Outcomes Evidence Requirements for West Yorkshire</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8"/>
              </a:rPr>
              <a:t>West Yorkshire Investment Strategy (WYIS)</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9"/>
              </a:rPr>
              <a:t>Strategic Economic Framework</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10"/>
              </a:rPr>
              <a:t>Business Productivity and Resilience Plan</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11"/>
              </a:rPr>
              <a:t>Innovation Framework</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12"/>
              </a:rPr>
              <a:t>HealthTech Strategy</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13"/>
              </a:rPr>
              <a:t>Digital Framework</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14"/>
              </a:rPr>
              <a:t>Trade Strategy</a:t>
            </a:r>
            <a:endParaRPr lang="en-GB" i="0" dirty="0">
              <a:solidFill>
                <a:srgbClr val="4C2C92"/>
              </a:solidFill>
              <a:effectLst/>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15"/>
              </a:rPr>
              <a:t>Inclusive Growth Framework</a:t>
            </a:r>
            <a:endParaRPr lang="en-GB" i="0" dirty="0">
              <a:solidFill>
                <a:srgbClr val="4C2C92"/>
              </a:solidFill>
              <a:effectLst/>
              <a:latin typeface="Arial"/>
              <a:cs typeface="Arial"/>
            </a:endParaRPr>
          </a:p>
          <a:p>
            <a:endParaRPr lang="en-GB" sz="1600" b="1" i="0" dirty="0">
              <a:solidFill>
                <a:srgbClr val="0B0C0C"/>
              </a:solidFill>
              <a:effectLst/>
              <a:latin typeface="nta"/>
            </a:endParaRPr>
          </a:p>
          <a:p>
            <a:endParaRPr lang="en-US" sz="1700" b="1" dirty="0">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dirty="0">
                <a:solidFill>
                  <a:schemeClr val="tx1">
                    <a:lumMod val="65000"/>
                    <a:lumOff val="35000"/>
                  </a:schemeClr>
                </a:solidFill>
                <a:latin typeface="Arial" panose="020B0604020202020204" pitchFamily="34" charset="0"/>
                <a:cs typeface="Arial" panose="020B0604020202020204" pitchFamily="34" charset="0"/>
              </a:rPr>
              <a:t>Key Reference Documents</a:t>
            </a:r>
            <a:endParaRPr lang="en-US" sz="3000" i="1" dirty="0">
              <a:solidFill>
                <a:srgbClr val="4B4B4D"/>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CA63908D-0512-DF13-0548-FD7A74338A33}"/>
              </a:ext>
            </a:extLst>
          </p:cNvPr>
          <p:cNvPicPr>
            <a:picLocks noChangeAspect="1"/>
          </p:cNvPicPr>
          <p:nvPr/>
        </p:nvPicPr>
        <p:blipFill>
          <a:blip r:embed="rId16"/>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35073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19147" y="1311777"/>
            <a:ext cx="10988412" cy="3400931"/>
          </a:xfrm>
          <a:prstGeom prst="rect">
            <a:avLst/>
          </a:prstGeom>
          <a:noFill/>
        </p:spPr>
        <p:txBody>
          <a:bodyPr wrap="square" lIns="91440" tIns="45720" rIns="91440" bIns="45720" rtlCol="0" anchor="t">
            <a:spAutoFit/>
          </a:bodyPr>
          <a:lstStyle/>
          <a:p>
            <a:pPr algn="just" fontAlgn="base"/>
            <a:r>
              <a:rPr lang="en-GB" sz="1800" b="0" i="0" dirty="0">
                <a:solidFill>
                  <a:srgbClr val="000000"/>
                </a:solidFill>
                <a:effectLst/>
                <a:latin typeface="Arial" panose="020B0604020202020204" pitchFamily="34" charset="0"/>
              </a:rPr>
              <a:t>The West Yorkshire Combined Authority has been designated a ‘lead authority’ by the government and will administer the programme in West Yorkshire. </a:t>
            </a:r>
          </a:p>
          <a:p>
            <a:pPr algn="just" rtl="0" fontAlgn="base"/>
            <a:endParaRPr lang="en-GB" sz="1800" b="0" i="0" dirty="0">
              <a:solidFill>
                <a:srgbClr val="000000"/>
              </a:solidFill>
              <a:effectLst/>
              <a:latin typeface="Arial" panose="020B0604020202020204" pitchFamily="34" charset="0"/>
            </a:endParaRPr>
          </a:p>
          <a:p>
            <a:pPr algn="just" rtl="0" fontAlgn="base"/>
            <a:r>
              <a:rPr lang="en-GB" sz="1800" b="0" i="0" dirty="0">
                <a:solidFill>
                  <a:srgbClr val="000000"/>
                </a:solidFill>
                <a:effectLst/>
                <a:latin typeface="Arial" panose="020B0604020202020204" pitchFamily="34" charset="0"/>
              </a:rPr>
              <a:t>As a Lead Authority, West Yorkshire Combined Authority is responsible for: </a:t>
            </a:r>
            <a:endParaRPr lang="en-GB" sz="1600" b="0" i="0" dirty="0">
              <a:solidFill>
                <a:srgbClr val="000000"/>
              </a:solidFill>
              <a:effectLst/>
              <a:latin typeface="Segoe UI" panose="020B0502040204020203" pitchFamily="34" charset="0"/>
            </a:endParaRPr>
          </a:p>
          <a:p>
            <a:pPr algn="just" rtl="0" fontAlgn="base"/>
            <a:r>
              <a:rPr lang="en-GB" sz="1800" b="0" i="0" dirty="0">
                <a:solidFill>
                  <a:srgbClr val="000000"/>
                </a:solidFill>
                <a:effectLst/>
                <a:latin typeface="Arial" panose="020B0604020202020204" pitchFamily="34" charset="0"/>
              </a:rPr>
              <a:t> </a:t>
            </a:r>
            <a:endParaRPr lang="en-GB" sz="1600" b="0" i="0" dirty="0">
              <a:solidFill>
                <a:srgbClr val="000000"/>
              </a:solidFill>
              <a:effectLst/>
              <a:latin typeface="Segoe UI" panose="020B0502040204020203" pitchFamily="34" charset="0"/>
            </a:endParaRP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issuing invitations to bid as required</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receiving bids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entering into a funding agreement with the successful bidders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undertaking monitoring, assurance and evaluation activity.  </a:t>
            </a:r>
          </a:p>
          <a:p>
            <a:pPr marL="285750" indent="-285750" algn="just" fontAlgn="base">
              <a:buFont typeface="Arial" panose="020B0604020202020204" pitchFamily="34" charset="0"/>
              <a:buChar char="•"/>
            </a:pPr>
            <a:r>
              <a:rPr lang="en-GB" sz="1800" b="0" i="0" dirty="0">
                <a:solidFill>
                  <a:srgbClr val="000000"/>
                </a:solidFill>
                <a:effectLst/>
                <a:latin typeface="Arial" panose="020B0604020202020204" pitchFamily="34" charset="0"/>
              </a:rPr>
              <a:t>managing their performance. </a:t>
            </a:r>
          </a:p>
          <a:p>
            <a:pPr marL="285750" indent="-285750" algn="just" rtl="0" fontAlgn="base">
              <a:buFont typeface="Arial" panose="020B0604020202020204" pitchFamily="34" charset="0"/>
              <a:buChar char="•"/>
            </a:pPr>
            <a:r>
              <a:rPr lang="en-GB" sz="1800" b="0" i="0" dirty="0">
                <a:solidFill>
                  <a:srgbClr val="000000"/>
                </a:solidFill>
                <a:effectLst/>
                <a:latin typeface="Arial" panose="020B0604020202020204" pitchFamily="34" charset="0"/>
              </a:rPr>
              <a:t>paying grants to successful projects </a:t>
            </a:r>
          </a:p>
          <a:p>
            <a:pPr marL="285750" indent="-285750">
              <a:buFont typeface="Arial" panose="020B0604020202020204" pitchFamily="34" charset="0"/>
              <a:buChar char="•"/>
            </a:pPr>
            <a:endParaRPr lang="en-GB" sz="1700" b="1"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53998"/>
          </a:xfrm>
          <a:prstGeom prst="rect">
            <a:avLst/>
          </a:prstGeom>
          <a:noFill/>
        </p:spPr>
        <p:txBody>
          <a:bodyPr wrap="square" lIns="91440" tIns="45720" rIns="91440" bIns="45720" rtlCol="0" anchor="t">
            <a:spAutoFit/>
          </a:bodyPr>
          <a:lstStyle/>
          <a:p>
            <a:r>
              <a:rPr lang="en-GB" sz="3000" b="1" dirty="0">
                <a:solidFill>
                  <a:srgbClr val="00838B"/>
                </a:solidFill>
                <a:latin typeface="Arial" panose="020B0604020202020204" pitchFamily="34" charset="0"/>
                <a:cs typeface="Arial" panose="020B0604020202020204" pitchFamily="34" charset="0"/>
              </a:rPr>
              <a:t>West Yorkshire Combined Authority – Lead Authority Role</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446725" y="90037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07F605BF-E8B0-979D-011D-13C971A78C97}"/>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1855166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9152" y="939605"/>
            <a:ext cx="11797663" cy="2616101"/>
          </a:xfrm>
          <a:prstGeom prst="rect">
            <a:avLst/>
          </a:prstGeom>
          <a:noFill/>
        </p:spPr>
        <p:txBody>
          <a:bodyPr wrap="square" rtlCol="0">
            <a:spAutoFit/>
          </a:bodyPr>
          <a:lstStyle/>
          <a:p>
            <a:pPr marL="285750" indent="-285750" fontAlgn="base">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lvl="0" fontAlgn="base"/>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endParaRPr lang="en-GB" sz="2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dirty="0">
                <a:solidFill>
                  <a:srgbClr val="00838B"/>
                </a:solidFill>
                <a:latin typeface="Arial" panose="020B0604020202020204" pitchFamily="34" charset="0"/>
                <a:cs typeface="Arial" panose="020B0604020202020204" pitchFamily="34" charset="0"/>
              </a:rPr>
              <a:t>Key Dates</a:t>
            </a:r>
            <a:endParaRPr lang="en-US" sz="3000" i="1" dirty="0">
              <a:solidFill>
                <a:srgbClr val="00838B"/>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538D5E3E-AE04-D760-5690-1A66829F0AFD}"/>
              </a:ext>
            </a:extLst>
          </p:cNvPr>
          <p:cNvPicPr>
            <a:picLocks noChangeAspect="1"/>
          </p:cNvPicPr>
          <p:nvPr/>
        </p:nvPicPr>
        <p:blipFill>
          <a:blip r:embed="rId3"/>
          <a:stretch>
            <a:fillRect/>
          </a:stretch>
        </p:blipFill>
        <p:spPr>
          <a:xfrm>
            <a:off x="2544883" y="5983965"/>
            <a:ext cx="7102234" cy="710045"/>
          </a:xfrm>
          <a:prstGeom prst="rect">
            <a:avLst/>
          </a:prstGeom>
        </p:spPr>
      </p:pic>
      <p:graphicFrame>
        <p:nvGraphicFramePr>
          <p:cNvPr id="3" name="Table 2">
            <a:extLst>
              <a:ext uri="{FF2B5EF4-FFF2-40B4-BE49-F238E27FC236}">
                <a16:creationId xmlns:a16="http://schemas.microsoft.com/office/drawing/2014/main" id="{6795945E-4D76-CC0B-D52C-6AE52E39C2DD}"/>
              </a:ext>
            </a:extLst>
          </p:cNvPr>
          <p:cNvGraphicFramePr>
            <a:graphicFrameLocks noGrp="1"/>
          </p:cNvGraphicFramePr>
          <p:nvPr>
            <p:extLst>
              <p:ext uri="{D42A27DB-BD31-4B8C-83A1-F6EECF244321}">
                <p14:modId xmlns:p14="http://schemas.microsoft.com/office/powerpoint/2010/main" val="318632575"/>
              </p:ext>
            </p:extLst>
          </p:nvPr>
        </p:nvGraphicFramePr>
        <p:xfrm>
          <a:off x="571356" y="995694"/>
          <a:ext cx="11133255" cy="4853228"/>
        </p:xfrm>
        <a:graphic>
          <a:graphicData uri="http://schemas.openxmlformats.org/drawingml/2006/table">
            <a:tbl>
              <a:tblPr firstRow="1" firstCol="1" bandRow="1">
                <a:tableStyleId>{5C22544A-7EE6-4342-B048-85BDC9FD1C3A}</a:tableStyleId>
              </a:tblPr>
              <a:tblGrid>
                <a:gridCol w="8182226">
                  <a:extLst>
                    <a:ext uri="{9D8B030D-6E8A-4147-A177-3AD203B41FA5}">
                      <a16:colId xmlns:a16="http://schemas.microsoft.com/office/drawing/2014/main" val="687148975"/>
                    </a:ext>
                  </a:extLst>
                </a:gridCol>
                <a:gridCol w="2951029">
                  <a:extLst>
                    <a:ext uri="{9D8B030D-6E8A-4147-A177-3AD203B41FA5}">
                      <a16:colId xmlns:a16="http://schemas.microsoft.com/office/drawing/2014/main" val="521096711"/>
                    </a:ext>
                  </a:extLst>
                </a:gridCol>
              </a:tblGrid>
              <a:tr h="393562">
                <a:tc>
                  <a:txBody>
                    <a:bodyPr/>
                    <a:lstStyle/>
                    <a:p>
                      <a:pPr>
                        <a:lnSpc>
                          <a:spcPct val="100000"/>
                        </a:lnSpc>
                        <a:spcAft>
                          <a:spcPts val="800"/>
                        </a:spcAft>
                      </a:pPr>
                      <a:r>
                        <a:rPr lang="en-GB" sz="1800" dirty="0">
                          <a:solidFill>
                            <a:schemeClr val="tx1"/>
                          </a:solidFill>
                          <a:effectLst/>
                          <a:latin typeface="Arial" panose="020B0604020202020204" pitchFamily="34" charset="0"/>
                          <a:cs typeface="Arial" panose="020B0604020202020204" pitchFamily="34" charset="0"/>
                        </a:rPr>
                        <a:t>Invitation to Bid launched in West Yorkshire</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rgbClr val="949499"/>
                    </a:solidFill>
                  </a:tcPr>
                </a:tc>
                <a:tc>
                  <a:txBody>
                    <a:bodyPr/>
                    <a:lstStyle/>
                    <a:p>
                      <a:pPr>
                        <a:lnSpc>
                          <a:spcPct val="100000"/>
                        </a:lnSpc>
                        <a:spcAft>
                          <a:spcPts val="800"/>
                        </a:spcAft>
                      </a:pPr>
                      <a:r>
                        <a:rPr lang="en-GB" sz="1800" dirty="0">
                          <a:solidFill>
                            <a:schemeClr val="tx1"/>
                          </a:solidFill>
                          <a:effectLst/>
                          <a:latin typeface="Arial" panose="020B0604020202020204" pitchFamily="34" charset="0"/>
                          <a:cs typeface="Arial" panose="020B0604020202020204" pitchFamily="34" charset="0"/>
                        </a:rPr>
                        <a:t>17 April 2023</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solidFill>
                      <a:srgbClr val="949499"/>
                    </a:solidFill>
                  </a:tcPr>
                </a:tc>
                <a:extLst>
                  <a:ext uri="{0D108BD9-81ED-4DB2-BD59-A6C34878D82A}">
                    <a16:rowId xmlns:a16="http://schemas.microsoft.com/office/drawing/2014/main" val="3793154160"/>
                  </a:ext>
                </a:extLst>
              </a:tr>
              <a:tr h="393562">
                <a:tc>
                  <a:txBody>
                    <a:bodyPr/>
                    <a:lstStyle/>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Stakeholder ‘bidding’ briefing</a:t>
                      </a: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tc>
                  <a:txBody>
                    <a:bodyPr/>
                    <a:lstStyle/>
                    <a:p>
                      <a:pPr algn="l">
                        <a:lnSpc>
                          <a:spcPct val="100000"/>
                        </a:lnSpc>
                        <a:spcAft>
                          <a:spcPts val="800"/>
                        </a:spcAft>
                      </a:pPr>
                      <a:r>
                        <a:rPr lang="en-GB" sz="1800">
                          <a:solidFill>
                            <a:srgbClr val="00838B"/>
                          </a:solidFill>
                          <a:effectLst/>
                          <a:latin typeface="Arial" panose="020B0604020202020204" pitchFamily="34" charset="0"/>
                          <a:cs typeface="Arial" panose="020B0604020202020204" pitchFamily="34" charset="0"/>
                        </a:rPr>
                        <a:t>19 April 2023</a:t>
                      </a:r>
                      <a:endParaRPr lang="en-GB" sz="1800">
                        <a:solidFill>
                          <a:srgbClr val="00838B"/>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extLst>
                  <a:ext uri="{0D108BD9-81ED-4DB2-BD59-A6C34878D82A}">
                    <a16:rowId xmlns:a16="http://schemas.microsoft.com/office/drawing/2014/main" val="1936761420"/>
                  </a:ext>
                </a:extLst>
              </a:tr>
              <a:tr h="393562">
                <a:tc>
                  <a:txBody>
                    <a:bodyPr/>
                    <a:lstStyle/>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Closing date for applications </a:t>
                      </a: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tc>
                  <a:txBody>
                    <a:bodyPr/>
                    <a:lstStyle/>
                    <a:p>
                      <a:pPr algn="l" fontAlgn="auto">
                        <a:lnSpc>
                          <a:spcPct val="100000"/>
                        </a:lnSpc>
                        <a:spcAft>
                          <a:spcPts val="800"/>
                        </a:spcAft>
                      </a:pPr>
                      <a:r>
                        <a:rPr lang="en-GB" sz="1800" b="1">
                          <a:solidFill>
                            <a:srgbClr val="00838B"/>
                          </a:solidFill>
                          <a:effectLst/>
                          <a:latin typeface="Arial" panose="020B0604020202020204" pitchFamily="34" charset="0"/>
                          <a:cs typeface="Arial" panose="020B0604020202020204" pitchFamily="34" charset="0"/>
                        </a:rPr>
                        <a:t>12.00 noon, Friday 2</a:t>
                      </a:r>
                      <a:r>
                        <a:rPr lang="en-GB" sz="1800" b="1" baseline="30000">
                          <a:solidFill>
                            <a:srgbClr val="00838B"/>
                          </a:solidFill>
                          <a:effectLst/>
                          <a:latin typeface="Arial" panose="020B0604020202020204" pitchFamily="34" charset="0"/>
                          <a:cs typeface="Arial" panose="020B0604020202020204" pitchFamily="34" charset="0"/>
                        </a:rPr>
                        <a:t>nd</a:t>
                      </a:r>
                      <a:r>
                        <a:rPr lang="en-GB" sz="1800" b="1">
                          <a:solidFill>
                            <a:srgbClr val="00838B"/>
                          </a:solidFill>
                          <a:effectLst/>
                          <a:latin typeface="Arial" panose="020B0604020202020204" pitchFamily="34" charset="0"/>
                          <a:cs typeface="Arial" panose="020B0604020202020204" pitchFamily="34" charset="0"/>
                        </a:rPr>
                        <a:t> June 2023</a:t>
                      </a:r>
                      <a:endParaRPr lang="en-GB" sz="1800" b="1">
                        <a:solidFill>
                          <a:srgbClr val="00838B"/>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extLst>
                  <a:ext uri="{0D108BD9-81ED-4DB2-BD59-A6C34878D82A}">
                    <a16:rowId xmlns:a16="http://schemas.microsoft.com/office/drawing/2014/main" val="2931883424"/>
                  </a:ext>
                </a:extLst>
              </a:tr>
              <a:tr h="547564">
                <a:tc>
                  <a:txBody>
                    <a:bodyPr/>
                    <a:lstStyle/>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Combined Authority, as Lead Authority, appraises bids </a:t>
                      </a: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tc>
                  <a:txBody>
                    <a:bodyPr/>
                    <a:lstStyle/>
                    <a:p>
                      <a:pPr algn="l">
                        <a:lnSpc>
                          <a:spcPct val="100000"/>
                        </a:lnSpc>
                        <a:spcAft>
                          <a:spcPts val="800"/>
                        </a:spcAft>
                      </a:pPr>
                      <a:r>
                        <a:rPr lang="en-GB" sz="1800">
                          <a:solidFill>
                            <a:srgbClr val="00838B"/>
                          </a:solidFill>
                          <a:effectLst/>
                          <a:latin typeface="Arial" panose="020B0604020202020204" pitchFamily="34" charset="0"/>
                          <a:cs typeface="Arial" panose="020B0604020202020204" pitchFamily="34" charset="0"/>
                        </a:rPr>
                        <a:t>Mid-June to end of July 2023</a:t>
                      </a:r>
                      <a:endParaRPr lang="en-GB" sz="1800">
                        <a:solidFill>
                          <a:srgbClr val="00838B"/>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extLst>
                  <a:ext uri="{0D108BD9-81ED-4DB2-BD59-A6C34878D82A}">
                    <a16:rowId xmlns:a16="http://schemas.microsoft.com/office/drawing/2014/main" val="106869398"/>
                  </a:ext>
                </a:extLst>
              </a:tr>
              <a:tr h="701567">
                <a:tc>
                  <a:txBody>
                    <a:bodyPr/>
                    <a:lstStyle/>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Combined Authority informs applicants of a successful full application and contracts with applicants</a:t>
                      </a: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tc>
                  <a:txBody>
                    <a:bodyPr/>
                    <a:lstStyle/>
                    <a:p>
                      <a:pPr algn="l">
                        <a:lnSpc>
                          <a:spcPct val="100000"/>
                        </a:lnSpc>
                        <a:spcAft>
                          <a:spcPts val="800"/>
                        </a:spcAft>
                      </a:pPr>
                      <a:r>
                        <a:rPr lang="en-GB" sz="1800">
                          <a:solidFill>
                            <a:srgbClr val="00838B"/>
                          </a:solidFill>
                          <a:effectLst/>
                          <a:latin typeface="Arial" panose="020B0604020202020204" pitchFamily="34" charset="0"/>
                          <a:cs typeface="Arial" panose="020B0604020202020204" pitchFamily="34" charset="0"/>
                        </a:rPr>
                        <a:t>By end of August 2023</a:t>
                      </a:r>
                      <a:endParaRPr lang="en-GB" sz="1800">
                        <a:solidFill>
                          <a:srgbClr val="00838B"/>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extLst>
                  <a:ext uri="{0D108BD9-81ED-4DB2-BD59-A6C34878D82A}">
                    <a16:rowId xmlns:a16="http://schemas.microsoft.com/office/drawing/2014/main" val="2549643531"/>
                  </a:ext>
                </a:extLst>
              </a:tr>
              <a:tr h="385006">
                <a:tc>
                  <a:txBody>
                    <a:bodyPr/>
                    <a:lstStyle/>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Delivery commences </a:t>
                      </a: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tc>
                  <a:txBody>
                    <a:bodyPr/>
                    <a:lstStyle/>
                    <a:p>
                      <a:pPr algn="l">
                        <a:lnSpc>
                          <a:spcPct val="100000"/>
                        </a:lnSpc>
                        <a:spcAft>
                          <a:spcPts val="800"/>
                        </a:spcAft>
                      </a:pPr>
                      <a:r>
                        <a:rPr lang="en-GB" sz="1800">
                          <a:solidFill>
                            <a:srgbClr val="00838B"/>
                          </a:solidFill>
                          <a:effectLst/>
                          <a:latin typeface="Arial" panose="020B0604020202020204" pitchFamily="34" charset="0"/>
                          <a:cs typeface="Arial" panose="020B0604020202020204" pitchFamily="34" charset="0"/>
                        </a:rPr>
                        <a:t>August/Sept 2023</a:t>
                      </a:r>
                      <a:endParaRPr lang="en-GB" sz="1800">
                        <a:solidFill>
                          <a:srgbClr val="00838B"/>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extLst>
                  <a:ext uri="{0D108BD9-81ED-4DB2-BD59-A6C34878D82A}">
                    <a16:rowId xmlns:a16="http://schemas.microsoft.com/office/drawing/2014/main" val="1507314912"/>
                  </a:ext>
                </a:extLst>
              </a:tr>
              <a:tr h="1711139">
                <a:tc>
                  <a:txBody>
                    <a:bodyPr/>
                    <a:lstStyle/>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All delivery to be completed and the Fund closes.</a:t>
                      </a:r>
                    </a:p>
                    <a:p>
                      <a:pPr>
                        <a:lnSpc>
                          <a:spcPct val="100000"/>
                        </a:lnSpc>
                        <a:spcAft>
                          <a:spcPts val="800"/>
                        </a:spcAft>
                      </a:pPr>
                      <a:endParaRPr lang="en-GB" sz="1800" b="0" dirty="0">
                        <a:solidFill>
                          <a:schemeClr val="tx1"/>
                        </a:solidFill>
                        <a:effectLst/>
                        <a:latin typeface="Arial" panose="020B0604020202020204" pitchFamily="34" charset="0"/>
                        <a:cs typeface="Arial" panose="020B0604020202020204" pitchFamily="34" charset="0"/>
                      </a:endParaRPr>
                    </a:p>
                    <a:p>
                      <a:pPr>
                        <a:lnSpc>
                          <a:spcPct val="100000"/>
                        </a:lnSpc>
                        <a:spcAft>
                          <a:spcPts val="800"/>
                        </a:spcAft>
                      </a:pPr>
                      <a:r>
                        <a:rPr lang="en-GB" sz="1800" b="0" dirty="0">
                          <a:solidFill>
                            <a:schemeClr val="tx1"/>
                          </a:solidFill>
                          <a:effectLst/>
                          <a:latin typeface="Arial" panose="020B0604020202020204" pitchFamily="34" charset="0"/>
                          <a:cs typeface="Arial" panose="020B0604020202020204" pitchFamily="34" charset="0"/>
                        </a:rPr>
                        <a:t>Applicants will be required to commence delivery/activity within </a:t>
                      </a:r>
                      <a:r>
                        <a:rPr lang="en-GB" sz="1800" b="0" u="sng" dirty="0">
                          <a:solidFill>
                            <a:schemeClr val="tx1"/>
                          </a:solidFill>
                          <a:effectLst/>
                          <a:latin typeface="Arial" panose="020B0604020202020204" pitchFamily="34" charset="0"/>
                          <a:cs typeface="Arial" panose="020B0604020202020204" pitchFamily="34" charset="0"/>
                        </a:rPr>
                        <a:t>one month</a:t>
                      </a:r>
                      <a:r>
                        <a:rPr lang="en-GB" sz="1800" b="0" dirty="0">
                          <a:solidFill>
                            <a:schemeClr val="tx1"/>
                          </a:solidFill>
                          <a:effectLst/>
                          <a:latin typeface="Arial" panose="020B0604020202020204" pitchFamily="34" charset="0"/>
                          <a:cs typeface="Arial" panose="020B0604020202020204" pitchFamily="34" charset="0"/>
                        </a:rPr>
                        <a:t> of receipt and signing of the Funding Agreement with the Combined Authority as Lead Authority.</a:t>
                      </a:r>
                      <a:endParaRPr lang="en-GB"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nchor="ctr">
                    <a:solidFill>
                      <a:schemeClr val="bg1">
                        <a:lumMod val="95000"/>
                      </a:schemeClr>
                    </a:solidFill>
                  </a:tcPr>
                </a:tc>
                <a:tc>
                  <a:txBody>
                    <a:bodyPr/>
                    <a:lstStyle/>
                    <a:p>
                      <a:pPr algn="l">
                        <a:lnSpc>
                          <a:spcPct val="100000"/>
                        </a:lnSpc>
                        <a:spcAft>
                          <a:spcPts val="800"/>
                        </a:spcAft>
                      </a:pPr>
                      <a:r>
                        <a:rPr lang="en-GB" sz="1800" b="1">
                          <a:solidFill>
                            <a:srgbClr val="00838B"/>
                          </a:solidFill>
                          <a:effectLst/>
                          <a:latin typeface="Arial" panose="020B0604020202020204" pitchFamily="34" charset="0"/>
                          <a:cs typeface="Arial" panose="020B0604020202020204" pitchFamily="34" charset="0"/>
                        </a:rPr>
                        <a:t>31</a:t>
                      </a:r>
                      <a:r>
                        <a:rPr lang="en-GB" sz="1800" b="1" baseline="30000">
                          <a:solidFill>
                            <a:srgbClr val="00838B"/>
                          </a:solidFill>
                          <a:effectLst/>
                          <a:latin typeface="Arial" panose="020B0604020202020204" pitchFamily="34" charset="0"/>
                          <a:cs typeface="Arial" panose="020B0604020202020204" pitchFamily="34" charset="0"/>
                        </a:rPr>
                        <a:t>st</a:t>
                      </a:r>
                      <a:r>
                        <a:rPr lang="en-GB" sz="1800" b="1">
                          <a:solidFill>
                            <a:srgbClr val="00838B"/>
                          </a:solidFill>
                          <a:effectLst/>
                          <a:latin typeface="Arial" panose="020B0604020202020204" pitchFamily="34" charset="0"/>
                          <a:cs typeface="Arial" panose="020B0604020202020204" pitchFamily="34" charset="0"/>
                        </a:rPr>
                        <a:t> March 2025</a:t>
                      </a:r>
                      <a:endParaRPr lang="en-GB" sz="1800" b="1">
                        <a:solidFill>
                          <a:srgbClr val="00838B"/>
                        </a:solidFill>
                        <a:effectLst/>
                        <a:latin typeface="Arial" panose="020B0604020202020204" pitchFamily="34" charset="0"/>
                        <a:ea typeface="Calibri" panose="020F0502020204030204" pitchFamily="34" charset="0"/>
                        <a:cs typeface="Arial" panose="020B0604020202020204" pitchFamily="34" charset="0"/>
                      </a:endParaRPr>
                    </a:p>
                  </a:txBody>
                  <a:tcPr marL="42778" marR="42778" marT="42778" marB="42778">
                    <a:solidFill>
                      <a:schemeClr val="bg1">
                        <a:lumMod val="95000"/>
                      </a:schemeClr>
                    </a:solidFill>
                  </a:tcPr>
                </a:tc>
                <a:extLst>
                  <a:ext uri="{0D108BD9-81ED-4DB2-BD59-A6C34878D82A}">
                    <a16:rowId xmlns:a16="http://schemas.microsoft.com/office/drawing/2014/main" val="1456421056"/>
                  </a:ext>
                </a:extLst>
              </a:tr>
            </a:tbl>
          </a:graphicData>
        </a:graphic>
      </p:graphicFrame>
    </p:spTree>
    <p:extLst>
      <p:ext uri="{BB962C8B-B14F-4D97-AF65-F5344CB8AC3E}">
        <p14:creationId xmlns:p14="http://schemas.microsoft.com/office/powerpoint/2010/main" val="255559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9152" y="939605"/>
            <a:ext cx="11797663" cy="2616101"/>
          </a:xfrm>
          <a:prstGeom prst="rect">
            <a:avLst/>
          </a:prstGeom>
          <a:noFill/>
        </p:spPr>
        <p:txBody>
          <a:bodyPr wrap="square" rtlCol="0">
            <a:spAutoFit/>
          </a:bodyPr>
          <a:lstStyle/>
          <a:p>
            <a:pPr marL="285750" indent="-285750" fontAlgn="base">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lvl="0" fontAlgn="base"/>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endParaRPr lang="en-GB" sz="2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97EA8D9-8CF9-4B15-A751-22FBA5D47040}"/>
              </a:ext>
            </a:extLst>
          </p:cNvPr>
          <p:cNvSpPr txBox="1"/>
          <p:nvPr/>
        </p:nvSpPr>
        <p:spPr>
          <a:xfrm>
            <a:off x="1464817" y="2459504"/>
            <a:ext cx="8549196" cy="1938992"/>
          </a:xfrm>
          <a:prstGeom prst="rect">
            <a:avLst/>
          </a:prstGeom>
          <a:noFill/>
        </p:spPr>
        <p:txBody>
          <a:bodyPr wrap="square" rtlCol="0" anchor="ctr">
            <a:spAutoFit/>
          </a:bodyPr>
          <a:lstStyle/>
          <a:p>
            <a:pPr marL="0" lvl="1" algn="ctr"/>
            <a:r>
              <a:rPr lang="en-GB" sz="6000" b="1" dirty="0">
                <a:solidFill>
                  <a:srgbClr val="166976"/>
                </a:solidFill>
                <a:latin typeface="Arial" panose="020B0604020202020204" pitchFamily="34" charset="0"/>
                <a:ea typeface="+mn-lt"/>
                <a:cs typeface="Arial" panose="020B0604020202020204" pitchFamily="34" charset="0"/>
              </a:rPr>
              <a:t>Any Questions?</a:t>
            </a:r>
            <a:endParaRPr lang="en-GB" sz="6000" dirty="0">
              <a:solidFill>
                <a:srgbClr val="166976"/>
              </a:solidFill>
              <a:effectLst/>
              <a:latin typeface="Arial" panose="020B0604020202020204" pitchFamily="34" charset="0"/>
              <a:ea typeface="Calibri" panose="020F0502020204030204" pitchFamily="34" charset="0"/>
              <a:cs typeface="Arial" panose="020B0604020202020204" pitchFamily="34" charset="0"/>
            </a:endParaRPr>
          </a:p>
          <a:p>
            <a:pPr marL="195580" lvl="1" indent="-285750" algn="ctr">
              <a:buFont typeface="Arial" panose="020B0604020202020204" pitchFamily="34" charset="0"/>
              <a:buChar char="•"/>
            </a:pPr>
            <a:endParaRPr lang="en-GB" sz="6000" dirty="0">
              <a:latin typeface="Arial" panose="020B0604020202020204" pitchFamily="34" charset="0"/>
              <a:ea typeface="+mn-lt"/>
              <a:cs typeface="Arial" panose="020B0604020202020204" pitchFamily="34" charset="0"/>
            </a:endParaRPr>
          </a:p>
        </p:txBody>
      </p:sp>
      <p:pic>
        <p:nvPicPr>
          <p:cNvPr id="2" name="Picture 1">
            <a:extLst>
              <a:ext uri="{FF2B5EF4-FFF2-40B4-BE49-F238E27FC236}">
                <a16:creationId xmlns:a16="http://schemas.microsoft.com/office/drawing/2014/main" id="{56F409CE-96AC-8439-EB2A-AE1CBCBB7318}"/>
              </a:ext>
            </a:extLst>
          </p:cNvPr>
          <p:cNvPicPr>
            <a:picLocks noChangeAspect="1"/>
          </p:cNvPicPr>
          <p:nvPr/>
        </p:nvPicPr>
        <p:blipFill>
          <a:blip r:embed="rId3"/>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2184328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5671127"/>
            <a:ext cx="12192000" cy="1186874"/>
          </a:xfrm>
          <a:prstGeom prst="rect">
            <a:avLst/>
          </a:prstGeom>
          <a:solidFill>
            <a:srgbClr val="4B4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p:cNvSpPr/>
          <p:nvPr/>
        </p:nvSpPr>
        <p:spPr>
          <a:xfrm>
            <a:off x="0" y="0"/>
            <a:ext cx="12192000" cy="5671127"/>
          </a:xfrm>
          <a:prstGeom prst="rect">
            <a:avLst/>
          </a:prstGeom>
          <a:solidFill>
            <a:srgbClr val="9494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4B4B4D"/>
              </a:solidFill>
            </a:endParaRPr>
          </a:p>
        </p:txBody>
      </p:sp>
      <p:sp>
        <p:nvSpPr>
          <p:cNvPr id="7" name="TextBox 6"/>
          <p:cNvSpPr txBox="1"/>
          <p:nvPr/>
        </p:nvSpPr>
        <p:spPr>
          <a:xfrm>
            <a:off x="791575" y="944823"/>
            <a:ext cx="10781406" cy="3539430"/>
          </a:xfrm>
          <a:prstGeom prst="rect">
            <a:avLst/>
          </a:prstGeom>
          <a:noFill/>
        </p:spPr>
        <p:txBody>
          <a:bodyPr wrap="square" rtlCol="0">
            <a:spAutoFit/>
          </a:bodyPr>
          <a:lstStyle/>
          <a:p>
            <a:r>
              <a:rPr lang="en-US" sz="3200" b="1" dirty="0">
                <a:solidFill>
                  <a:schemeClr val="bg1"/>
                </a:solidFill>
                <a:latin typeface="Arial"/>
                <a:cs typeface="Arial"/>
              </a:rPr>
              <a:t>Keep in touch:</a:t>
            </a:r>
          </a:p>
          <a:p>
            <a:endParaRPr lang="en-US" sz="3200" b="1" u="sng" dirty="0">
              <a:solidFill>
                <a:schemeClr val="bg1"/>
              </a:solidFill>
              <a:highlight>
                <a:srgbClr val="FFFF00"/>
              </a:highlight>
              <a:latin typeface="Arial" panose="020B0604020202020204" pitchFamily="34" charset="0"/>
              <a:cs typeface="Arial" panose="020B0604020202020204" pitchFamily="34" charset="0"/>
            </a:endParaRPr>
          </a:p>
          <a:p>
            <a:r>
              <a:rPr lang="en-GB" sz="3200" dirty="0">
                <a:solidFill>
                  <a:schemeClr val="bg1"/>
                </a:solidFill>
                <a:effectLst/>
                <a:latin typeface="Arial"/>
                <a:ea typeface="Calibri" panose="020F0502020204030204" pitchFamily="34" charset="0"/>
                <a:cs typeface="Arial"/>
              </a:rPr>
              <a:t>Should you have any queries in respect of this Invitation to Bid please direct all enquiries via the following mailbox </a:t>
            </a:r>
            <a:r>
              <a:rPr lang="en-GB" sz="3200" b="1" dirty="0">
                <a:solidFill>
                  <a:srgbClr val="00838B"/>
                </a:solidFill>
                <a:latin typeface="Arial" panose="020B0604020202020204" pitchFamily="34" charset="0"/>
                <a:cs typeface="Arial" panose="020B0604020202020204" pitchFamily="34" charset="0"/>
                <a:hlinkClick r:id="rId3"/>
              </a:rPr>
              <a:t>UKSPFwestyorkshire@westyorks-ca.gov.uk</a:t>
            </a:r>
            <a:r>
              <a:rPr lang="en-GB" sz="3200" b="1" dirty="0">
                <a:solidFill>
                  <a:srgbClr val="00838B"/>
                </a:solidFill>
                <a:latin typeface="Arial" panose="020B0604020202020204" pitchFamily="34" charset="0"/>
                <a:cs typeface="Arial" panose="020B0604020202020204" pitchFamily="34" charset="0"/>
              </a:rPr>
              <a:t> </a:t>
            </a:r>
            <a:endParaRPr lang="en-GB" sz="32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endParaRPr lang="en-US" sz="3200" b="1" dirty="0">
              <a:solidFill>
                <a:schemeClr val="bg1"/>
              </a:solidFill>
              <a:latin typeface="Arial"/>
              <a:cs typeface="Arial"/>
            </a:endParaRPr>
          </a:p>
          <a:p>
            <a:r>
              <a:rPr lang="en-US" sz="3200" b="1" dirty="0">
                <a:solidFill>
                  <a:schemeClr val="bg1"/>
                </a:solidFill>
                <a:latin typeface="Arial"/>
                <a:cs typeface="Arial"/>
              </a:rPr>
              <a:t>Thank you</a:t>
            </a:r>
          </a:p>
        </p:txBody>
      </p:sp>
      <p:cxnSp>
        <p:nvCxnSpPr>
          <p:cNvPr id="8" name="Straight Connector 7"/>
          <p:cNvCxnSpPr/>
          <p:nvPr/>
        </p:nvCxnSpPr>
        <p:spPr>
          <a:xfrm>
            <a:off x="619019" y="3630433"/>
            <a:ext cx="11115781"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2" name="Picture 1">
            <a:extLst>
              <a:ext uri="{FF2B5EF4-FFF2-40B4-BE49-F238E27FC236}">
                <a16:creationId xmlns:a16="http://schemas.microsoft.com/office/drawing/2014/main" id="{8EF79F41-C6D2-FD19-0424-FA91A6689B5D}"/>
              </a:ext>
            </a:extLst>
          </p:cNvPr>
          <p:cNvPicPr>
            <a:picLocks noChangeAspect="1"/>
          </p:cNvPicPr>
          <p:nvPr/>
        </p:nvPicPr>
        <p:blipFill>
          <a:blip r:embed="rId4"/>
          <a:stretch>
            <a:fillRect/>
          </a:stretch>
        </p:blipFill>
        <p:spPr>
          <a:xfrm>
            <a:off x="2544883" y="5983965"/>
            <a:ext cx="7102234" cy="710045"/>
          </a:xfrm>
          <a:prstGeom prst="rect">
            <a:avLst/>
          </a:prstGeom>
        </p:spPr>
      </p:pic>
    </p:spTree>
    <p:extLst>
      <p:ext uri="{BB962C8B-B14F-4D97-AF65-F5344CB8AC3E}">
        <p14:creationId xmlns:p14="http://schemas.microsoft.com/office/powerpoint/2010/main" val="380596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9ABC34-AB0F-457E-89D8-0C42C549DBA0}"/>
              </a:ext>
            </a:extLst>
          </p:cNvPr>
          <p:cNvSpPr txBox="1"/>
          <p:nvPr/>
        </p:nvSpPr>
        <p:spPr>
          <a:xfrm>
            <a:off x="446725" y="174005"/>
            <a:ext cx="11382518" cy="553998"/>
          </a:xfrm>
          <a:prstGeom prst="rect">
            <a:avLst/>
          </a:prstGeom>
          <a:noFill/>
        </p:spPr>
        <p:txBody>
          <a:bodyPr wrap="square" lIns="91440" tIns="45720" rIns="91440" bIns="45720" rtlCol="0" anchor="t">
            <a:spAutoFit/>
          </a:bodyPr>
          <a:lstStyle/>
          <a:p>
            <a:r>
              <a:rPr lang="en-GB" sz="3000" b="1" dirty="0">
                <a:solidFill>
                  <a:srgbClr val="00838B"/>
                </a:solidFill>
                <a:latin typeface="Arial" panose="020B0604020202020204" pitchFamily="34" charset="0"/>
                <a:cs typeface="Arial" panose="020B0604020202020204" pitchFamily="34" charset="0"/>
              </a:rPr>
              <a:t>Overview</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31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a:extLst>
              <a:ext uri="{FF2B5EF4-FFF2-40B4-BE49-F238E27FC236}">
                <a16:creationId xmlns:a16="http://schemas.microsoft.com/office/drawing/2014/main" id="{5792AB17-E22C-7ED3-0738-A6ACB1CC73E7}"/>
              </a:ext>
            </a:extLst>
          </p:cNvPr>
          <p:cNvPicPr>
            <a:picLocks noChangeAspect="1"/>
          </p:cNvPicPr>
          <p:nvPr/>
        </p:nvPicPr>
        <p:blipFill>
          <a:blip r:embed="rId3"/>
          <a:stretch>
            <a:fillRect/>
          </a:stretch>
        </p:blipFill>
        <p:spPr>
          <a:xfrm>
            <a:off x="2544883" y="5983965"/>
            <a:ext cx="7102234" cy="710045"/>
          </a:xfrm>
          <a:prstGeom prst="rect">
            <a:avLst/>
          </a:prstGeom>
        </p:spPr>
      </p:pic>
      <p:grpSp>
        <p:nvGrpSpPr>
          <p:cNvPr id="41" name="Group 40">
            <a:extLst>
              <a:ext uri="{FF2B5EF4-FFF2-40B4-BE49-F238E27FC236}">
                <a16:creationId xmlns:a16="http://schemas.microsoft.com/office/drawing/2014/main" id="{C92D0991-6CBA-336A-21A7-02DF732F8321}"/>
              </a:ext>
            </a:extLst>
          </p:cNvPr>
          <p:cNvGrpSpPr/>
          <p:nvPr/>
        </p:nvGrpSpPr>
        <p:grpSpPr>
          <a:xfrm>
            <a:off x="1311636" y="649912"/>
            <a:ext cx="9568726" cy="1020618"/>
            <a:chOff x="461900" y="649912"/>
            <a:chExt cx="11242711" cy="1020618"/>
          </a:xfrm>
        </p:grpSpPr>
        <p:sp>
          <p:nvSpPr>
            <p:cNvPr id="10" name="TextBox 9"/>
            <p:cNvSpPr txBox="1"/>
            <p:nvPr/>
          </p:nvSpPr>
          <p:spPr>
            <a:xfrm>
              <a:off x="461900" y="1022721"/>
              <a:ext cx="11242711" cy="338554"/>
            </a:xfrm>
            <a:prstGeom prst="rect">
              <a:avLst/>
            </a:prstGeom>
            <a:noFill/>
          </p:spPr>
          <p:txBody>
            <a:bodyPr wrap="square" lIns="91440" tIns="45720" rIns="91440" bIns="45720" rtlCol="0" anchor="t">
              <a:spAutoFit/>
            </a:bodyPr>
            <a:lstStyle/>
            <a:p>
              <a:pPr>
                <a:spcAft>
                  <a:spcPts val="300"/>
                </a:spcAft>
              </a:pPr>
              <a:r>
                <a:rPr lang="en-GB" sz="1600" b="1" dirty="0">
                  <a:latin typeface="Arial"/>
                  <a:ea typeface="+mn-lt"/>
                  <a:cs typeface="Arial"/>
                </a:rPr>
                <a:t>West Yorkshire will receive   £65m    of Core UKSPF for delivery across the three UKSPF Pillars.</a:t>
              </a:r>
            </a:p>
          </p:txBody>
        </p:sp>
        <p:pic>
          <p:nvPicPr>
            <p:cNvPr id="11" name="Graphic 10" descr="Piggy Bank outline">
              <a:extLst>
                <a:ext uri="{FF2B5EF4-FFF2-40B4-BE49-F238E27FC236}">
                  <a16:creationId xmlns:a16="http://schemas.microsoft.com/office/drawing/2014/main" id="{05462774-0FBD-B2D0-3FDF-D26692F8D35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98181" y="649912"/>
              <a:ext cx="1176396" cy="1020618"/>
            </a:xfrm>
            <a:prstGeom prst="rect">
              <a:avLst/>
            </a:prstGeom>
          </p:spPr>
        </p:pic>
      </p:grpSp>
      <p:grpSp>
        <p:nvGrpSpPr>
          <p:cNvPr id="16" name="Group 15">
            <a:extLst>
              <a:ext uri="{FF2B5EF4-FFF2-40B4-BE49-F238E27FC236}">
                <a16:creationId xmlns:a16="http://schemas.microsoft.com/office/drawing/2014/main" id="{A81071A1-5A14-5119-0B12-D7DF35394A8B}"/>
              </a:ext>
            </a:extLst>
          </p:cNvPr>
          <p:cNvGrpSpPr/>
          <p:nvPr/>
        </p:nvGrpSpPr>
        <p:grpSpPr>
          <a:xfrm>
            <a:off x="655224" y="1671096"/>
            <a:ext cx="5228400" cy="2210245"/>
            <a:chOff x="6476214" y="659876"/>
            <a:chExt cx="4889307" cy="2611225"/>
          </a:xfrm>
        </p:grpSpPr>
        <p:sp>
          <p:nvSpPr>
            <p:cNvPr id="17" name="Cylinder 16">
              <a:extLst>
                <a:ext uri="{FF2B5EF4-FFF2-40B4-BE49-F238E27FC236}">
                  <a16:creationId xmlns:a16="http://schemas.microsoft.com/office/drawing/2014/main" id="{D74D55D1-9D33-637C-7798-BD66E3CB2195}"/>
                </a:ext>
              </a:extLst>
            </p:cNvPr>
            <p:cNvSpPr/>
            <p:nvPr/>
          </p:nvSpPr>
          <p:spPr>
            <a:xfrm>
              <a:off x="6476214" y="659876"/>
              <a:ext cx="1536570" cy="2611225"/>
            </a:xfrm>
            <a:prstGeom prst="can">
              <a:avLst/>
            </a:prstGeom>
            <a:gradFill>
              <a:gsLst>
                <a:gs pos="0">
                  <a:srgbClr val="166976"/>
                </a:gs>
                <a:gs pos="100000">
                  <a:srgbClr val="29A0A7"/>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Pillar 1</a:t>
              </a:r>
            </a:p>
            <a:p>
              <a:pPr algn="ctr"/>
              <a:endParaRPr lang="en-GB" dirty="0">
                <a:solidFill>
                  <a:schemeClr val="bg1"/>
                </a:solidFill>
                <a:latin typeface="Arial" panose="020B0604020202020204" pitchFamily="34" charset="0"/>
                <a:cs typeface="Arial" panose="020B0604020202020204" pitchFamily="34" charset="0"/>
              </a:endParaRPr>
            </a:p>
            <a:p>
              <a:pPr algn="ctr"/>
              <a:r>
                <a:rPr lang="en-GB" dirty="0">
                  <a:solidFill>
                    <a:schemeClr val="bg1"/>
                  </a:solidFill>
                  <a:latin typeface="Arial" panose="020B0604020202020204" pitchFamily="34" charset="0"/>
                  <a:cs typeface="Arial" panose="020B0604020202020204" pitchFamily="34" charset="0"/>
                </a:rPr>
                <a:t>Communities and Place</a:t>
              </a:r>
            </a:p>
            <a:p>
              <a:pPr algn="ctr"/>
              <a:endParaRPr lang="en-GB" dirty="0">
                <a:latin typeface="Arial" panose="020B0604020202020204" pitchFamily="34" charset="0"/>
                <a:cs typeface="Arial" panose="020B0604020202020204" pitchFamily="34" charset="0"/>
              </a:endParaRPr>
            </a:p>
          </p:txBody>
        </p:sp>
        <p:sp>
          <p:nvSpPr>
            <p:cNvPr id="18" name="Cylinder 17">
              <a:extLst>
                <a:ext uri="{FF2B5EF4-FFF2-40B4-BE49-F238E27FC236}">
                  <a16:creationId xmlns:a16="http://schemas.microsoft.com/office/drawing/2014/main" id="{A2DA416C-73FF-4498-BDC6-C36F45E374B6}"/>
                </a:ext>
              </a:extLst>
            </p:cNvPr>
            <p:cNvSpPr/>
            <p:nvPr/>
          </p:nvSpPr>
          <p:spPr>
            <a:xfrm>
              <a:off x="8137415" y="659876"/>
              <a:ext cx="1536570" cy="2611225"/>
            </a:xfrm>
            <a:prstGeom prst="can">
              <a:avLst/>
            </a:prstGeom>
            <a:gradFill>
              <a:gsLst>
                <a:gs pos="0">
                  <a:srgbClr val="166976"/>
                </a:gs>
                <a:gs pos="100000">
                  <a:srgbClr val="29A0A7"/>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Pillar 2</a:t>
              </a:r>
            </a:p>
            <a:p>
              <a:pPr algn="ctr"/>
              <a:endParaRPr lang="en-GB" dirty="0">
                <a:latin typeface="Arial" panose="020B0604020202020204" pitchFamily="34" charset="0"/>
                <a:cs typeface="Arial" panose="020B0604020202020204" pitchFamily="34" charset="0"/>
              </a:endParaRPr>
            </a:p>
            <a:p>
              <a:pPr algn="ctr"/>
              <a:r>
                <a:rPr lang="en-GB" dirty="0">
                  <a:latin typeface="Arial" panose="020B0604020202020204" pitchFamily="34" charset="0"/>
                  <a:cs typeface="Arial" panose="020B0604020202020204" pitchFamily="34" charset="0"/>
                </a:rPr>
                <a:t>Supporting Local Business</a:t>
              </a:r>
            </a:p>
          </p:txBody>
        </p:sp>
        <p:sp>
          <p:nvSpPr>
            <p:cNvPr id="19" name="Cylinder 18">
              <a:extLst>
                <a:ext uri="{FF2B5EF4-FFF2-40B4-BE49-F238E27FC236}">
                  <a16:creationId xmlns:a16="http://schemas.microsoft.com/office/drawing/2014/main" id="{CD8E6F5B-2BB3-26D2-8269-FBE3BF7BADDC}"/>
                </a:ext>
              </a:extLst>
            </p:cNvPr>
            <p:cNvSpPr/>
            <p:nvPr/>
          </p:nvSpPr>
          <p:spPr>
            <a:xfrm>
              <a:off x="9828951" y="659876"/>
              <a:ext cx="1536570" cy="2611225"/>
            </a:xfrm>
            <a:prstGeom prst="can">
              <a:avLst/>
            </a:prstGeom>
            <a:gradFill>
              <a:gsLst>
                <a:gs pos="0">
                  <a:srgbClr val="166976"/>
                </a:gs>
                <a:gs pos="100000">
                  <a:srgbClr val="29A0A7"/>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Pillar 3</a:t>
              </a:r>
            </a:p>
            <a:p>
              <a:pPr algn="ctr"/>
              <a:endParaRPr lang="en-GB" dirty="0">
                <a:solidFill>
                  <a:schemeClr val="bg1"/>
                </a:solidFill>
                <a:latin typeface="Arial" panose="020B0604020202020204" pitchFamily="34" charset="0"/>
                <a:cs typeface="Arial" panose="020B0604020202020204" pitchFamily="34" charset="0"/>
              </a:endParaRPr>
            </a:p>
            <a:p>
              <a:pPr algn="ctr"/>
              <a:r>
                <a:rPr lang="en-GB" dirty="0">
                  <a:solidFill>
                    <a:schemeClr val="bg1"/>
                  </a:solidFill>
                  <a:latin typeface="Arial" panose="020B0604020202020204" pitchFamily="34" charset="0"/>
                  <a:cs typeface="Arial" panose="020B0604020202020204" pitchFamily="34" charset="0"/>
                </a:rPr>
                <a:t>People and Skills</a:t>
              </a:r>
              <a:br>
                <a:rPr lang="en-GB" dirty="0">
                  <a:solidFill>
                    <a:schemeClr val="bg1"/>
                  </a:solidFill>
                </a:rPr>
              </a:br>
              <a:r>
                <a:rPr lang="en-GB" sz="1400" i="1" dirty="0">
                  <a:solidFill>
                    <a:schemeClr val="bg1"/>
                  </a:solidFill>
                  <a:latin typeface="Arial" panose="020B0604020202020204" pitchFamily="34" charset="0"/>
                  <a:cs typeface="Arial" panose="020B0604020202020204" pitchFamily="34" charset="0"/>
                </a:rPr>
                <a:t>(2024/2025 only)</a:t>
              </a:r>
              <a:endParaRPr lang="en-GB" dirty="0">
                <a:solidFill>
                  <a:schemeClr val="bg1"/>
                </a:solidFill>
                <a:latin typeface="Arial" panose="020B0604020202020204" pitchFamily="34" charset="0"/>
                <a:cs typeface="Arial" panose="020B0604020202020204" pitchFamily="34" charset="0"/>
              </a:endParaRPr>
            </a:p>
          </p:txBody>
        </p:sp>
      </p:grpSp>
      <p:sp>
        <p:nvSpPr>
          <p:cNvPr id="21" name="TextBox 20">
            <a:extLst>
              <a:ext uri="{FF2B5EF4-FFF2-40B4-BE49-F238E27FC236}">
                <a16:creationId xmlns:a16="http://schemas.microsoft.com/office/drawing/2014/main" id="{31135E1C-CA49-0E76-F0CF-201FF7C74E1A}"/>
              </a:ext>
            </a:extLst>
          </p:cNvPr>
          <p:cNvSpPr txBox="1"/>
          <p:nvPr/>
        </p:nvSpPr>
        <p:spPr>
          <a:xfrm>
            <a:off x="668482" y="4310352"/>
            <a:ext cx="5215142" cy="1077218"/>
          </a:xfrm>
          <a:prstGeom prst="rect">
            <a:avLst/>
          </a:prstGeom>
          <a:ln w="28575">
            <a:solidFill>
              <a:srgbClr val="166976"/>
            </a:solidFill>
          </a:ln>
        </p:spPr>
        <p:style>
          <a:lnRef idx="2">
            <a:schemeClr val="accent5"/>
          </a:lnRef>
          <a:fillRef idx="1">
            <a:schemeClr val="lt1"/>
          </a:fillRef>
          <a:effectRef idx="0">
            <a:schemeClr val="accent5"/>
          </a:effectRef>
          <a:fontRef idx="minor">
            <a:schemeClr val="dk1"/>
          </a:fontRef>
        </p:style>
        <p:txBody>
          <a:bodyPr wrap="square" rtlCol="0" anchor="ctr">
            <a:spAutoFit/>
          </a:bodyPr>
          <a:lstStyle/>
          <a:p>
            <a:pPr>
              <a:spcAft>
                <a:spcPts val="300"/>
              </a:spcAft>
            </a:pPr>
            <a:r>
              <a:rPr lang="en-GB" sz="1600" dirty="0">
                <a:solidFill>
                  <a:srgbClr val="000000"/>
                </a:solidFill>
                <a:latin typeface="Arial" panose="020B0604020202020204" pitchFamily="34" charset="0"/>
                <a:cs typeface="Arial" panose="020B0604020202020204" pitchFamily="34" charset="0"/>
              </a:rPr>
              <a:t>The </a:t>
            </a:r>
            <a:r>
              <a:rPr lang="en-GB" sz="1600" b="1" dirty="0">
                <a:solidFill>
                  <a:srgbClr val="000000"/>
                </a:solidFill>
                <a:latin typeface="Arial" panose="020B0604020202020204" pitchFamily="34" charset="0"/>
                <a:cs typeface="Arial" panose="020B0604020202020204" pitchFamily="34" charset="0"/>
              </a:rPr>
              <a:t>UKSPF Supporting Local Business Pillar </a:t>
            </a:r>
            <a:r>
              <a:rPr lang="en-GB" sz="1600" dirty="0">
                <a:solidFill>
                  <a:srgbClr val="000000"/>
                </a:solidFill>
                <a:latin typeface="Arial" panose="020B0604020202020204" pitchFamily="34" charset="0"/>
                <a:cs typeface="Arial" panose="020B0604020202020204" pitchFamily="34" charset="0"/>
              </a:rPr>
              <a:t>is designed to </a:t>
            </a:r>
            <a:r>
              <a:rPr lang="en-GB" sz="1600" u="sng" dirty="0">
                <a:solidFill>
                  <a:srgbClr val="000000"/>
                </a:solidFill>
                <a:latin typeface="Arial" panose="020B0604020202020204" pitchFamily="34" charset="0"/>
                <a:cs typeface="Arial" panose="020B0604020202020204" pitchFamily="34" charset="0"/>
              </a:rPr>
              <a:t>create jobs</a:t>
            </a:r>
            <a:r>
              <a:rPr lang="en-GB" sz="1600" dirty="0">
                <a:solidFill>
                  <a:srgbClr val="000000"/>
                </a:solidFill>
                <a:latin typeface="Arial" panose="020B0604020202020204" pitchFamily="34" charset="0"/>
                <a:cs typeface="Arial" panose="020B0604020202020204" pitchFamily="34" charset="0"/>
              </a:rPr>
              <a:t> and </a:t>
            </a:r>
            <a:r>
              <a:rPr lang="en-GB" sz="1600" u="sng" dirty="0">
                <a:solidFill>
                  <a:srgbClr val="000000"/>
                </a:solidFill>
                <a:latin typeface="Arial" panose="020B0604020202020204" pitchFamily="34" charset="0"/>
                <a:cs typeface="Arial" panose="020B0604020202020204" pitchFamily="34" charset="0"/>
              </a:rPr>
              <a:t>boost community cohesion</a:t>
            </a:r>
            <a:r>
              <a:rPr lang="en-GB" sz="1600" dirty="0">
                <a:solidFill>
                  <a:srgbClr val="000000"/>
                </a:solidFill>
                <a:latin typeface="Arial" panose="020B0604020202020204" pitchFamily="34" charset="0"/>
                <a:cs typeface="Arial" panose="020B0604020202020204" pitchFamily="34" charset="0"/>
              </a:rPr>
              <a:t>, by supporting local businesses through </a:t>
            </a:r>
            <a:r>
              <a:rPr lang="en-GB" sz="1600" i="1" dirty="0">
                <a:solidFill>
                  <a:srgbClr val="000000"/>
                </a:solidFill>
                <a:latin typeface="Arial" panose="020B0604020202020204" pitchFamily="34" charset="0"/>
                <a:cs typeface="Arial" panose="020B0604020202020204" pitchFamily="34" charset="0"/>
              </a:rPr>
              <a:t>networking</a:t>
            </a:r>
            <a:r>
              <a:rPr lang="en-GB" sz="1600" dirty="0">
                <a:solidFill>
                  <a:srgbClr val="000000"/>
                </a:solidFill>
                <a:latin typeface="Arial" panose="020B0604020202020204" pitchFamily="34" charset="0"/>
                <a:cs typeface="Arial" panose="020B0604020202020204" pitchFamily="34" charset="0"/>
              </a:rPr>
              <a:t>, </a:t>
            </a:r>
            <a:r>
              <a:rPr lang="en-GB" sz="1600" i="1" dirty="0">
                <a:solidFill>
                  <a:srgbClr val="000000"/>
                </a:solidFill>
                <a:latin typeface="Arial" panose="020B0604020202020204" pitchFamily="34" charset="0"/>
                <a:cs typeface="Arial" panose="020B0604020202020204" pitchFamily="34" charset="0"/>
              </a:rPr>
              <a:t>collaboration</a:t>
            </a:r>
            <a:r>
              <a:rPr lang="en-GB" sz="1600" dirty="0">
                <a:solidFill>
                  <a:srgbClr val="000000"/>
                </a:solidFill>
                <a:latin typeface="Arial" panose="020B0604020202020204" pitchFamily="34" charset="0"/>
                <a:cs typeface="Arial" panose="020B0604020202020204" pitchFamily="34" charset="0"/>
              </a:rPr>
              <a:t>, and </a:t>
            </a:r>
            <a:r>
              <a:rPr lang="en-GB" sz="1600" i="1" dirty="0">
                <a:solidFill>
                  <a:srgbClr val="000000"/>
                </a:solidFill>
                <a:latin typeface="Arial" panose="020B0604020202020204" pitchFamily="34" charset="0"/>
                <a:cs typeface="Arial" panose="020B0604020202020204" pitchFamily="34" charset="0"/>
              </a:rPr>
              <a:t>stimulating innovation </a:t>
            </a:r>
            <a:r>
              <a:rPr lang="en-GB" sz="1600" dirty="0">
                <a:solidFill>
                  <a:srgbClr val="000000"/>
                </a:solidFill>
                <a:latin typeface="Arial" panose="020B0604020202020204" pitchFamily="34" charset="0"/>
                <a:cs typeface="Arial" panose="020B0604020202020204" pitchFamily="34" charset="0"/>
              </a:rPr>
              <a:t>and </a:t>
            </a:r>
            <a:r>
              <a:rPr lang="en-GB" sz="1600" i="1" dirty="0">
                <a:solidFill>
                  <a:srgbClr val="000000"/>
                </a:solidFill>
                <a:latin typeface="Arial" panose="020B0604020202020204" pitchFamily="34" charset="0"/>
                <a:cs typeface="Arial" panose="020B0604020202020204" pitchFamily="34" charset="0"/>
              </a:rPr>
              <a:t>growth</a:t>
            </a:r>
            <a:r>
              <a:rPr lang="en-GB" sz="1600" dirty="0">
                <a:solidFill>
                  <a:srgbClr val="000000"/>
                </a:solidFill>
                <a:latin typeface="Arial" panose="020B0604020202020204" pitchFamily="34" charset="0"/>
                <a:cs typeface="Arial" panose="020B0604020202020204" pitchFamily="34" charset="0"/>
              </a:rPr>
              <a:t>. </a:t>
            </a:r>
          </a:p>
        </p:txBody>
      </p:sp>
      <p:grpSp>
        <p:nvGrpSpPr>
          <p:cNvPr id="39" name="Group 38">
            <a:extLst>
              <a:ext uri="{FF2B5EF4-FFF2-40B4-BE49-F238E27FC236}">
                <a16:creationId xmlns:a16="http://schemas.microsoft.com/office/drawing/2014/main" id="{01E65302-386E-F59F-36A0-C682CD707048}"/>
              </a:ext>
            </a:extLst>
          </p:cNvPr>
          <p:cNvGrpSpPr/>
          <p:nvPr/>
        </p:nvGrpSpPr>
        <p:grpSpPr>
          <a:xfrm>
            <a:off x="6701211" y="1822124"/>
            <a:ext cx="5237868" cy="1341849"/>
            <a:chOff x="6257875" y="3491441"/>
            <a:chExt cx="5571367" cy="1609197"/>
          </a:xfrm>
        </p:grpSpPr>
        <p:grpSp>
          <p:nvGrpSpPr>
            <p:cNvPr id="27" name="Group 26">
              <a:extLst>
                <a:ext uri="{FF2B5EF4-FFF2-40B4-BE49-F238E27FC236}">
                  <a16:creationId xmlns:a16="http://schemas.microsoft.com/office/drawing/2014/main" id="{4BDE0C8A-2532-7801-05AF-99B30368E9E6}"/>
                </a:ext>
              </a:extLst>
            </p:cNvPr>
            <p:cNvGrpSpPr/>
            <p:nvPr/>
          </p:nvGrpSpPr>
          <p:grpSpPr>
            <a:xfrm>
              <a:off x="6299199" y="3491441"/>
              <a:ext cx="5530043" cy="1181112"/>
              <a:chOff x="6160656" y="3668423"/>
              <a:chExt cx="5551054" cy="1188258"/>
            </a:xfrm>
          </p:grpSpPr>
          <p:sp>
            <p:nvSpPr>
              <p:cNvPr id="22" name="TextBox 21">
                <a:extLst>
                  <a:ext uri="{FF2B5EF4-FFF2-40B4-BE49-F238E27FC236}">
                    <a16:creationId xmlns:a16="http://schemas.microsoft.com/office/drawing/2014/main" id="{17664184-4B20-A2BF-8EBA-518A229C8E5A}"/>
                  </a:ext>
                </a:extLst>
              </p:cNvPr>
              <p:cNvSpPr txBox="1"/>
              <p:nvPr/>
            </p:nvSpPr>
            <p:spPr>
              <a:xfrm>
                <a:off x="6160656" y="3668423"/>
                <a:ext cx="5551054" cy="1188258"/>
              </a:xfrm>
              <a:prstGeom prst="rect">
                <a:avLst/>
              </a:prstGeom>
              <a:noFill/>
            </p:spPr>
            <p:txBody>
              <a:bodyPr wrap="square" rtlCol="0">
                <a:spAutoFit/>
              </a:bodyPr>
              <a:lstStyle/>
              <a:p>
                <a:r>
                  <a:rPr lang="en-GB" sz="1400" dirty="0">
                    <a:solidFill>
                      <a:srgbClr val="000000"/>
                    </a:solidFill>
                    <a:latin typeface="Arial" panose="020B0604020202020204" pitchFamily="34" charset="0"/>
                    <a:cs typeface="Arial" panose="020B0604020202020204" pitchFamily="34" charset="0"/>
                  </a:rPr>
                  <a:t>Following stakeholder consultation, the Combined Authority</a:t>
                </a:r>
              </a:p>
              <a:p>
                <a:endParaRPr lang="en-GB" sz="1400" dirty="0">
                  <a:solidFill>
                    <a:srgbClr val="000000"/>
                  </a:solidFill>
                  <a:latin typeface="Arial" panose="020B0604020202020204" pitchFamily="34" charset="0"/>
                  <a:cs typeface="Arial" panose="020B0604020202020204" pitchFamily="34" charset="0"/>
                </a:endParaRPr>
              </a:p>
              <a:p>
                <a:r>
                  <a:rPr lang="en-GB" sz="1400" dirty="0">
                    <a:solidFill>
                      <a:srgbClr val="000000"/>
                    </a:solidFill>
                    <a:latin typeface="Arial" panose="020B0604020202020204" pitchFamily="34" charset="0"/>
                    <a:cs typeface="Arial" panose="020B0604020202020204" pitchFamily="34" charset="0"/>
                  </a:rPr>
                  <a:t>has </a:t>
                </a:r>
                <a:r>
                  <a:rPr lang="en-GB" sz="1400" b="1" dirty="0">
                    <a:solidFill>
                      <a:srgbClr val="000000"/>
                    </a:solidFill>
                    <a:latin typeface="Arial" panose="020B0604020202020204" pitchFamily="34" charset="0"/>
                    <a:cs typeface="Arial" panose="020B0604020202020204" pitchFamily="34" charset="0"/>
                  </a:rPr>
                  <a:t>allocated   £27m    of UKSPF </a:t>
                </a:r>
                <a:r>
                  <a:rPr lang="en-GB" sz="1400" dirty="0">
                    <a:solidFill>
                      <a:srgbClr val="000000"/>
                    </a:solidFill>
                    <a:latin typeface="Arial" panose="020B0604020202020204" pitchFamily="34" charset="0"/>
                    <a:cs typeface="Arial" panose="020B0604020202020204" pitchFamily="34" charset="0"/>
                  </a:rPr>
                  <a:t>funding to Pillar 2. </a:t>
                </a:r>
                <a:br>
                  <a:rPr lang="en-GB" sz="1600" dirty="0">
                    <a:solidFill>
                      <a:srgbClr val="000000"/>
                    </a:solidFill>
                    <a:latin typeface="Arial" panose="020B0604020202020204" pitchFamily="34" charset="0"/>
                    <a:cs typeface="Arial" panose="020B0604020202020204" pitchFamily="34" charset="0"/>
                  </a:rPr>
                </a:br>
                <a:endParaRPr lang="en-GB" sz="1600" dirty="0"/>
              </a:p>
            </p:txBody>
          </p:sp>
          <p:pic>
            <p:nvPicPr>
              <p:cNvPr id="26" name="Graphic 25" descr="Piggy Bank outline">
                <a:extLst>
                  <a:ext uri="{FF2B5EF4-FFF2-40B4-BE49-F238E27FC236}">
                    <a16:creationId xmlns:a16="http://schemas.microsoft.com/office/drawing/2014/main" id="{93BF9A4F-646A-FC98-3BAE-CB4F3EF5455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89310" y="3862094"/>
                <a:ext cx="957438" cy="957439"/>
              </a:xfrm>
              <a:prstGeom prst="rect">
                <a:avLst/>
              </a:prstGeom>
            </p:spPr>
          </p:pic>
        </p:grpSp>
        <p:grpSp>
          <p:nvGrpSpPr>
            <p:cNvPr id="34" name="Group 33">
              <a:extLst>
                <a:ext uri="{FF2B5EF4-FFF2-40B4-BE49-F238E27FC236}">
                  <a16:creationId xmlns:a16="http://schemas.microsoft.com/office/drawing/2014/main" id="{27F02B30-C9D3-041A-9A44-F79A4729EBA4}"/>
                </a:ext>
              </a:extLst>
            </p:cNvPr>
            <p:cNvGrpSpPr/>
            <p:nvPr/>
          </p:nvGrpSpPr>
          <p:grpSpPr>
            <a:xfrm>
              <a:off x="6257875" y="4283464"/>
              <a:ext cx="2518293" cy="817174"/>
              <a:chOff x="6898740" y="4146705"/>
              <a:chExt cx="2817915" cy="914400"/>
            </a:xfrm>
          </p:grpSpPr>
          <p:pic>
            <p:nvPicPr>
              <p:cNvPr id="29" name="Graphic 28" descr="Gold bars outline">
                <a:extLst>
                  <a:ext uri="{FF2B5EF4-FFF2-40B4-BE49-F238E27FC236}">
                    <a16:creationId xmlns:a16="http://schemas.microsoft.com/office/drawing/2014/main" id="{6948FD26-0512-EAA8-1BB3-6896681966A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898740" y="4146705"/>
                <a:ext cx="914400" cy="914400"/>
              </a:xfrm>
              <a:prstGeom prst="rect">
                <a:avLst/>
              </a:prstGeom>
            </p:spPr>
          </p:pic>
          <p:sp>
            <p:nvSpPr>
              <p:cNvPr id="31" name="TextBox 30">
                <a:extLst>
                  <a:ext uri="{FF2B5EF4-FFF2-40B4-BE49-F238E27FC236}">
                    <a16:creationId xmlns:a16="http://schemas.microsoft.com/office/drawing/2014/main" id="{29F6B84A-96AE-C3DA-50BD-A82DD238E690}"/>
                  </a:ext>
                </a:extLst>
              </p:cNvPr>
              <p:cNvSpPr txBox="1"/>
              <p:nvPr/>
            </p:nvSpPr>
            <p:spPr>
              <a:xfrm>
                <a:off x="7859381" y="4467477"/>
                <a:ext cx="1857274" cy="413013"/>
              </a:xfrm>
              <a:prstGeom prst="rect">
                <a:avLst/>
              </a:prstGeom>
              <a:noFill/>
            </p:spPr>
            <p:txBody>
              <a:bodyPr wrap="square">
                <a:spAutoFit/>
              </a:bodyPr>
              <a:lstStyle/>
              <a:p>
                <a:r>
                  <a:rPr lang="en-GB" sz="1400" dirty="0">
                    <a:solidFill>
                      <a:srgbClr val="000000"/>
                    </a:solidFill>
                    <a:latin typeface="Arial" panose="020B0604020202020204" pitchFamily="34" charset="0"/>
                    <a:cs typeface="Arial" panose="020B0604020202020204" pitchFamily="34" charset="0"/>
                  </a:rPr>
                  <a:t>£21.3m revenue </a:t>
                </a:r>
                <a:endParaRPr lang="en-GB" sz="1400" dirty="0"/>
              </a:p>
            </p:txBody>
          </p:sp>
        </p:grpSp>
        <p:grpSp>
          <p:nvGrpSpPr>
            <p:cNvPr id="35" name="Group 34">
              <a:extLst>
                <a:ext uri="{FF2B5EF4-FFF2-40B4-BE49-F238E27FC236}">
                  <a16:creationId xmlns:a16="http://schemas.microsoft.com/office/drawing/2014/main" id="{40574131-4A1E-993E-E40D-FB48562755C9}"/>
                </a:ext>
              </a:extLst>
            </p:cNvPr>
            <p:cNvGrpSpPr/>
            <p:nvPr/>
          </p:nvGrpSpPr>
          <p:grpSpPr>
            <a:xfrm>
              <a:off x="8772358" y="4268552"/>
              <a:ext cx="2408159" cy="776059"/>
              <a:chOff x="6261694" y="4818798"/>
              <a:chExt cx="2837440" cy="914400"/>
            </a:xfrm>
          </p:grpSpPr>
          <p:sp>
            <p:nvSpPr>
              <p:cNvPr id="24" name="TextBox 23">
                <a:extLst>
                  <a:ext uri="{FF2B5EF4-FFF2-40B4-BE49-F238E27FC236}">
                    <a16:creationId xmlns:a16="http://schemas.microsoft.com/office/drawing/2014/main" id="{43328B0F-7E56-56E8-5C94-26A2038C5980}"/>
                  </a:ext>
                </a:extLst>
              </p:cNvPr>
              <p:cNvSpPr txBox="1"/>
              <p:nvPr/>
            </p:nvSpPr>
            <p:spPr>
              <a:xfrm>
                <a:off x="7262701" y="5136474"/>
                <a:ext cx="1836433" cy="434894"/>
              </a:xfrm>
              <a:prstGeom prst="rect">
                <a:avLst/>
              </a:prstGeom>
              <a:noFill/>
            </p:spPr>
            <p:txBody>
              <a:bodyPr wrap="square">
                <a:spAutoFit/>
              </a:bodyPr>
              <a:lstStyle/>
              <a:p>
                <a:r>
                  <a:rPr lang="en-GB" sz="1400" dirty="0">
                    <a:solidFill>
                      <a:srgbClr val="000000"/>
                    </a:solidFill>
                    <a:latin typeface="Arial" panose="020B0604020202020204" pitchFamily="34" charset="0"/>
                    <a:cs typeface="Arial" panose="020B0604020202020204" pitchFamily="34" charset="0"/>
                  </a:rPr>
                  <a:t>£5.6m capital</a:t>
                </a:r>
                <a:endParaRPr lang="en-GB" sz="1400" dirty="0"/>
              </a:p>
            </p:txBody>
          </p:sp>
          <p:pic>
            <p:nvPicPr>
              <p:cNvPr id="33" name="Graphic 32" descr="Gold bars with solid fill">
                <a:extLst>
                  <a:ext uri="{FF2B5EF4-FFF2-40B4-BE49-F238E27FC236}">
                    <a16:creationId xmlns:a16="http://schemas.microsoft.com/office/drawing/2014/main" id="{1667A192-1CC9-8CD1-EDFB-2EC53F02852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261694" y="4818798"/>
                <a:ext cx="914400" cy="914400"/>
              </a:xfrm>
              <a:prstGeom prst="rect">
                <a:avLst/>
              </a:prstGeom>
            </p:spPr>
          </p:pic>
        </p:grpSp>
      </p:grpSp>
      <p:sp>
        <p:nvSpPr>
          <p:cNvPr id="38" name="TextBox 37">
            <a:extLst>
              <a:ext uri="{FF2B5EF4-FFF2-40B4-BE49-F238E27FC236}">
                <a16:creationId xmlns:a16="http://schemas.microsoft.com/office/drawing/2014/main" id="{F4D1AB79-19E9-F5E5-F8B3-B61297AD77A0}"/>
              </a:ext>
            </a:extLst>
          </p:cNvPr>
          <p:cNvSpPr txBox="1"/>
          <p:nvPr/>
        </p:nvSpPr>
        <p:spPr>
          <a:xfrm>
            <a:off x="7107218" y="4967371"/>
            <a:ext cx="4425855" cy="369332"/>
          </a:xfrm>
          <a:prstGeom prst="rect">
            <a:avLst/>
          </a:prstGeom>
          <a:noFill/>
        </p:spPr>
        <p:txBody>
          <a:bodyPr wrap="square">
            <a:spAutoFit/>
          </a:bodyPr>
          <a:lstStyle/>
          <a:p>
            <a:pPr>
              <a:spcAft>
                <a:spcPts val="300"/>
              </a:spcAft>
            </a:pPr>
            <a:r>
              <a:rPr lang="en-GB" b="1" dirty="0">
                <a:solidFill>
                  <a:srgbClr val="000000"/>
                </a:solidFill>
                <a:latin typeface="Arial" panose="020B0604020202020204" pitchFamily="34" charset="0"/>
                <a:cs typeface="Arial" panose="020B0604020202020204" pitchFamily="34" charset="0"/>
              </a:rPr>
              <a:t>is</a:t>
            </a:r>
            <a:r>
              <a:rPr lang="en-GB" sz="1800" b="1" dirty="0">
                <a:solidFill>
                  <a:srgbClr val="000000"/>
                </a:solidFill>
                <a:latin typeface="Arial" panose="020B0604020202020204" pitchFamily="34" charset="0"/>
                <a:cs typeface="Arial" panose="020B0604020202020204" pitchFamily="34" charset="0"/>
              </a:rPr>
              <a:t> being allocated via this open call</a:t>
            </a:r>
            <a:r>
              <a:rPr lang="en-GB" sz="1800" dirty="0">
                <a:solidFill>
                  <a:srgbClr val="000000"/>
                </a:solidFill>
                <a:latin typeface="Arial" panose="020B0604020202020204" pitchFamily="34" charset="0"/>
                <a:cs typeface="Arial" panose="020B0604020202020204" pitchFamily="34" charset="0"/>
              </a:rPr>
              <a:t>. </a:t>
            </a:r>
          </a:p>
        </p:txBody>
      </p:sp>
      <p:grpSp>
        <p:nvGrpSpPr>
          <p:cNvPr id="47" name="Group 46">
            <a:extLst>
              <a:ext uri="{FF2B5EF4-FFF2-40B4-BE49-F238E27FC236}">
                <a16:creationId xmlns:a16="http://schemas.microsoft.com/office/drawing/2014/main" id="{F479F670-7CAB-82BD-CB7C-9ADA3AFF9F76}"/>
              </a:ext>
            </a:extLst>
          </p:cNvPr>
          <p:cNvGrpSpPr/>
          <p:nvPr/>
        </p:nvGrpSpPr>
        <p:grpSpPr>
          <a:xfrm>
            <a:off x="8247536" y="3445789"/>
            <a:ext cx="1964397" cy="1533145"/>
            <a:chOff x="8178888" y="3392487"/>
            <a:chExt cx="1964397" cy="1533145"/>
          </a:xfrm>
        </p:grpSpPr>
        <p:grpSp>
          <p:nvGrpSpPr>
            <p:cNvPr id="42" name="Graphic 39" descr="Piggy Bank outline">
              <a:extLst>
                <a:ext uri="{FF2B5EF4-FFF2-40B4-BE49-F238E27FC236}">
                  <a16:creationId xmlns:a16="http://schemas.microsoft.com/office/drawing/2014/main" id="{5019376A-CE42-C015-6525-595F68B3DF39}"/>
                </a:ext>
              </a:extLst>
            </p:cNvPr>
            <p:cNvGrpSpPr/>
            <p:nvPr/>
          </p:nvGrpSpPr>
          <p:grpSpPr>
            <a:xfrm>
              <a:off x="8178888" y="3392487"/>
              <a:ext cx="1964397" cy="1533145"/>
              <a:chOff x="7947979" y="3433872"/>
              <a:chExt cx="1964397" cy="1533145"/>
            </a:xfrm>
            <a:solidFill>
              <a:srgbClr val="000000"/>
            </a:solidFill>
          </p:grpSpPr>
          <p:sp>
            <p:nvSpPr>
              <p:cNvPr id="43" name="Freeform: Shape 42">
                <a:extLst>
                  <a:ext uri="{FF2B5EF4-FFF2-40B4-BE49-F238E27FC236}">
                    <a16:creationId xmlns:a16="http://schemas.microsoft.com/office/drawing/2014/main" id="{C6B5265D-CBB9-4D92-2680-4C9793B48D28}"/>
                  </a:ext>
                </a:extLst>
              </p:cNvPr>
              <p:cNvSpPr/>
              <p:nvPr/>
            </p:nvSpPr>
            <p:spPr>
              <a:xfrm>
                <a:off x="7947979" y="3433872"/>
                <a:ext cx="1964397" cy="1533145"/>
              </a:xfrm>
              <a:custGeom>
                <a:avLst/>
                <a:gdLst>
                  <a:gd name="connsiteX0" fmla="*/ 72792 w 1964397"/>
                  <a:gd name="connsiteY0" fmla="*/ 942170 h 1533145"/>
                  <a:gd name="connsiteX1" fmla="*/ 162407 w 1964397"/>
                  <a:gd name="connsiteY1" fmla="*/ 963968 h 1533145"/>
                  <a:gd name="connsiteX2" fmla="*/ 196315 w 1964397"/>
                  <a:gd name="connsiteY2" fmla="*/ 993032 h 1533145"/>
                  <a:gd name="connsiteX3" fmla="*/ 377967 w 1964397"/>
                  <a:gd name="connsiteY3" fmla="*/ 1242501 h 1533145"/>
                  <a:gd name="connsiteX4" fmla="*/ 394922 w 1964397"/>
                  <a:gd name="connsiteY4" fmla="*/ 1271566 h 1533145"/>
                  <a:gd name="connsiteX5" fmla="*/ 431252 w 1964397"/>
                  <a:gd name="connsiteY5" fmla="*/ 1491971 h 1533145"/>
                  <a:gd name="connsiteX6" fmla="*/ 479693 w 1964397"/>
                  <a:gd name="connsiteY6" fmla="*/ 1533145 h 1533145"/>
                  <a:gd name="connsiteX7" fmla="*/ 639547 w 1964397"/>
                  <a:gd name="connsiteY7" fmla="*/ 1533145 h 1533145"/>
                  <a:gd name="connsiteX8" fmla="*/ 687987 w 1964397"/>
                  <a:gd name="connsiteY8" fmla="*/ 1491971 h 1533145"/>
                  <a:gd name="connsiteX9" fmla="*/ 700098 w 1964397"/>
                  <a:gd name="connsiteY9" fmla="*/ 1414466 h 1533145"/>
                  <a:gd name="connsiteX10" fmla="*/ 758226 w 1964397"/>
                  <a:gd name="connsiteY10" fmla="*/ 1426576 h 1533145"/>
                  <a:gd name="connsiteX11" fmla="*/ 777602 w 1964397"/>
                  <a:gd name="connsiteY11" fmla="*/ 1428998 h 1533145"/>
                  <a:gd name="connsiteX12" fmla="*/ 874484 w 1964397"/>
                  <a:gd name="connsiteY12" fmla="*/ 1436264 h 1533145"/>
                  <a:gd name="connsiteX13" fmla="*/ 1070668 w 1964397"/>
                  <a:gd name="connsiteY13" fmla="*/ 1409622 h 1533145"/>
                  <a:gd name="connsiteX14" fmla="*/ 1085200 w 1964397"/>
                  <a:gd name="connsiteY14" fmla="*/ 1491971 h 1533145"/>
                  <a:gd name="connsiteX15" fmla="*/ 1133641 w 1964397"/>
                  <a:gd name="connsiteY15" fmla="*/ 1533145 h 1533145"/>
                  <a:gd name="connsiteX16" fmla="*/ 1293495 w 1964397"/>
                  <a:gd name="connsiteY16" fmla="*/ 1533145 h 1533145"/>
                  <a:gd name="connsiteX17" fmla="*/ 1341936 w 1964397"/>
                  <a:gd name="connsiteY17" fmla="*/ 1491971 h 1533145"/>
                  <a:gd name="connsiteX18" fmla="*/ 1378266 w 1964397"/>
                  <a:gd name="connsiteY18" fmla="*/ 1271566 h 1533145"/>
                  <a:gd name="connsiteX19" fmla="*/ 1395220 w 1964397"/>
                  <a:gd name="connsiteY19" fmla="*/ 1242501 h 1533145"/>
                  <a:gd name="connsiteX20" fmla="*/ 1417018 w 1964397"/>
                  <a:gd name="connsiteY20" fmla="*/ 1223125 h 1533145"/>
                  <a:gd name="connsiteX21" fmla="*/ 1438817 w 1964397"/>
                  <a:gd name="connsiteY21" fmla="*/ 1203749 h 1533145"/>
                  <a:gd name="connsiteX22" fmla="*/ 1647111 w 1964397"/>
                  <a:gd name="connsiteY22" fmla="*/ 753251 h 1533145"/>
                  <a:gd name="connsiteX23" fmla="*/ 1632579 w 1964397"/>
                  <a:gd name="connsiteY23" fmla="*/ 634572 h 1533145"/>
                  <a:gd name="connsiteX24" fmla="*/ 1622891 w 1964397"/>
                  <a:gd name="connsiteY24" fmla="*/ 603086 h 1533145"/>
                  <a:gd name="connsiteX25" fmla="*/ 1727038 w 1964397"/>
                  <a:gd name="connsiteY25" fmla="*/ 583709 h 1533145"/>
                  <a:gd name="connsiteX26" fmla="*/ 1695552 w 1964397"/>
                  <a:gd name="connsiteY26" fmla="*/ 675746 h 1533145"/>
                  <a:gd name="connsiteX27" fmla="*/ 1724616 w 1964397"/>
                  <a:gd name="connsiteY27" fmla="*/ 779894 h 1533145"/>
                  <a:gd name="connsiteX28" fmla="*/ 1802121 w 1964397"/>
                  <a:gd name="connsiteY28" fmla="*/ 811380 h 1533145"/>
                  <a:gd name="connsiteX29" fmla="*/ 1889314 w 1964397"/>
                  <a:gd name="connsiteY29" fmla="*/ 745985 h 1533145"/>
                  <a:gd name="connsiteX30" fmla="*/ 1860250 w 1964397"/>
                  <a:gd name="connsiteY30" fmla="*/ 595819 h 1533145"/>
                  <a:gd name="connsiteX31" fmla="*/ 1821497 w 1964397"/>
                  <a:gd name="connsiteY31" fmla="*/ 564333 h 1533145"/>
                  <a:gd name="connsiteX32" fmla="*/ 1937755 w 1964397"/>
                  <a:gd name="connsiteY32" fmla="*/ 552223 h 1533145"/>
                  <a:gd name="connsiteX33" fmla="*/ 1964397 w 1964397"/>
                  <a:gd name="connsiteY33" fmla="*/ 530425 h 1533145"/>
                  <a:gd name="connsiteX34" fmla="*/ 1942599 w 1964397"/>
                  <a:gd name="connsiteY34" fmla="*/ 503782 h 1533145"/>
                  <a:gd name="connsiteX35" fmla="*/ 1942599 w 1964397"/>
                  <a:gd name="connsiteY35" fmla="*/ 503782 h 1533145"/>
                  <a:gd name="connsiteX36" fmla="*/ 1768213 w 1964397"/>
                  <a:gd name="connsiteY36" fmla="*/ 540113 h 1533145"/>
                  <a:gd name="connsiteX37" fmla="*/ 1608359 w 1964397"/>
                  <a:gd name="connsiteY37" fmla="*/ 554645 h 1533145"/>
                  <a:gd name="connsiteX38" fmla="*/ 1603515 w 1964397"/>
                  <a:gd name="connsiteY38" fmla="*/ 540113 h 1533145"/>
                  <a:gd name="connsiteX39" fmla="*/ 872062 w 1964397"/>
                  <a:gd name="connsiteY39" fmla="*/ 75083 h 1533145"/>
                  <a:gd name="connsiteX40" fmla="*/ 569308 w 1964397"/>
                  <a:gd name="connsiteY40" fmla="*/ 142900 h 1533145"/>
                  <a:gd name="connsiteX41" fmla="*/ 271398 w 1964397"/>
                  <a:gd name="connsiteY41" fmla="*/ 2422 h 1533145"/>
                  <a:gd name="connsiteX42" fmla="*/ 261710 w 1964397"/>
                  <a:gd name="connsiteY42" fmla="*/ 0 h 1533145"/>
                  <a:gd name="connsiteX43" fmla="*/ 237490 w 1964397"/>
                  <a:gd name="connsiteY43" fmla="*/ 24220 h 1533145"/>
                  <a:gd name="connsiteX44" fmla="*/ 237490 w 1964397"/>
                  <a:gd name="connsiteY44" fmla="*/ 31486 h 1533145"/>
                  <a:gd name="connsiteX45" fmla="*/ 334371 w 1964397"/>
                  <a:gd name="connsiteY45" fmla="*/ 305176 h 1533145"/>
                  <a:gd name="connsiteX46" fmla="*/ 310151 w 1964397"/>
                  <a:gd name="connsiteY46" fmla="*/ 331818 h 1533145"/>
                  <a:gd name="connsiteX47" fmla="*/ 307729 w 1964397"/>
                  <a:gd name="connsiteY47" fmla="*/ 334240 h 1533145"/>
                  <a:gd name="connsiteX48" fmla="*/ 193893 w 1964397"/>
                  <a:gd name="connsiteY48" fmla="*/ 513470 h 1533145"/>
                  <a:gd name="connsiteX49" fmla="*/ 159985 w 1964397"/>
                  <a:gd name="connsiteY49" fmla="*/ 542535 h 1533145"/>
                  <a:gd name="connsiteX50" fmla="*/ 72792 w 1964397"/>
                  <a:gd name="connsiteY50" fmla="*/ 564333 h 1533145"/>
                  <a:gd name="connsiteX51" fmla="*/ 131 w 1964397"/>
                  <a:gd name="connsiteY51" fmla="*/ 658792 h 1533145"/>
                  <a:gd name="connsiteX52" fmla="*/ 131 w 1964397"/>
                  <a:gd name="connsiteY52" fmla="*/ 847711 h 1533145"/>
                  <a:gd name="connsiteX53" fmla="*/ 72792 w 1964397"/>
                  <a:gd name="connsiteY53" fmla="*/ 942170 h 1533145"/>
                  <a:gd name="connsiteX54" fmla="*/ 1743993 w 1964397"/>
                  <a:gd name="connsiteY54" fmla="*/ 680591 h 1533145"/>
                  <a:gd name="connsiteX55" fmla="*/ 1777901 w 1964397"/>
                  <a:gd name="connsiteY55" fmla="*/ 595819 h 1533145"/>
                  <a:gd name="connsiteX56" fmla="*/ 1826342 w 1964397"/>
                  <a:gd name="connsiteY56" fmla="*/ 632150 h 1533145"/>
                  <a:gd name="connsiteX57" fmla="*/ 1845718 w 1964397"/>
                  <a:gd name="connsiteY57" fmla="*/ 729031 h 1533145"/>
                  <a:gd name="connsiteX58" fmla="*/ 1802121 w 1964397"/>
                  <a:gd name="connsiteY58" fmla="*/ 762940 h 1533145"/>
                  <a:gd name="connsiteX59" fmla="*/ 1760947 w 1964397"/>
                  <a:gd name="connsiteY59" fmla="*/ 745985 h 1533145"/>
                  <a:gd name="connsiteX60" fmla="*/ 1743993 w 1964397"/>
                  <a:gd name="connsiteY60" fmla="*/ 680591 h 1533145"/>
                  <a:gd name="connsiteX61" fmla="*/ 48571 w 1964397"/>
                  <a:gd name="connsiteY61" fmla="*/ 658792 h 1533145"/>
                  <a:gd name="connsiteX62" fmla="*/ 82480 w 1964397"/>
                  <a:gd name="connsiteY62" fmla="*/ 612774 h 1533145"/>
                  <a:gd name="connsiteX63" fmla="*/ 82480 w 1964397"/>
                  <a:gd name="connsiteY63" fmla="*/ 612774 h 1533145"/>
                  <a:gd name="connsiteX64" fmla="*/ 82480 w 1964397"/>
                  <a:gd name="connsiteY64" fmla="*/ 612774 h 1533145"/>
                  <a:gd name="connsiteX65" fmla="*/ 169673 w 1964397"/>
                  <a:gd name="connsiteY65" fmla="*/ 590975 h 1533145"/>
                  <a:gd name="connsiteX66" fmla="*/ 169673 w 1964397"/>
                  <a:gd name="connsiteY66" fmla="*/ 590975 h 1533145"/>
                  <a:gd name="connsiteX67" fmla="*/ 169673 w 1964397"/>
                  <a:gd name="connsiteY67" fmla="*/ 590975 h 1533145"/>
                  <a:gd name="connsiteX68" fmla="*/ 235068 w 1964397"/>
                  <a:gd name="connsiteY68" fmla="*/ 532847 h 1533145"/>
                  <a:gd name="connsiteX69" fmla="*/ 331949 w 1964397"/>
                  <a:gd name="connsiteY69" fmla="*/ 380259 h 1533145"/>
                  <a:gd name="connsiteX70" fmla="*/ 331949 w 1964397"/>
                  <a:gd name="connsiteY70" fmla="*/ 380259 h 1533145"/>
                  <a:gd name="connsiteX71" fmla="*/ 416720 w 1964397"/>
                  <a:gd name="connsiteY71" fmla="*/ 300332 h 1533145"/>
                  <a:gd name="connsiteX72" fmla="*/ 419142 w 1964397"/>
                  <a:gd name="connsiteY72" fmla="*/ 266423 h 1533145"/>
                  <a:gd name="connsiteX73" fmla="*/ 385234 w 1964397"/>
                  <a:gd name="connsiteY73" fmla="*/ 264001 h 1533145"/>
                  <a:gd name="connsiteX74" fmla="*/ 385234 w 1964397"/>
                  <a:gd name="connsiteY74" fmla="*/ 264001 h 1533145"/>
                  <a:gd name="connsiteX75" fmla="*/ 370701 w 1964397"/>
                  <a:gd name="connsiteY75" fmla="*/ 276111 h 1533145"/>
                  <a:gd name="connsiteX76" fmla="*/ 300463 w 1964397"/>
                  <a:gd name="connsiteY76" fmla="*/ 75083 h 1533145"/>
                  <a:gd name="connsiteX77" fmla="*/ 300463 w 1964397"/>
                  <a:gd name="connsiteY77" fmla="*/ 75083 h 1533145"/>
                  <a:gd name="connsiteX78" fmla="*/ 300463 w 1964397"/>
                  <a:gd name="connsiteY78" fmla="*/ 75083 h 1533145"/>
                  <a:gd name="connsiteX79" fmla="*/ 545088 w 1964397"/>
                  <a:gd name="connsiteY79" fmla="*/ 191340 h 1533145"/>
                  <a:gd name="connsiteX80" fmla="*/ 564464 w 1964397"/>
                  <a:gd name="connsiteY80" fmla="*/ 201029 h 1533145"/>
                  <a:gd name="connsiteX81" fmla="*/ 583840 w 1964397"/>
                  <a:gd name="connsiteY81" fmla="*/ 191340 h 1533145"/>
                  <a:gd name="connsiteX82" fmla="*/ 872062 w 1964397"/>
                  <a:gd name="connsiteY82" fmla="*/ 123524 h 1533145"/>
                  <a:gd name="connsiteX83" fmla="*/ 1557496 w 1964397"/>
                  <a:gd name="connsiteY83" fmla="*/ 559489 h 1533145"/>
                  <a:gd name="connsiteX84" fmla="*/ 1586561 w 1964397"/>
                  <a:gd name="connsiteY84" fmla="*/ 649104 h 1533145"/>
                  <a:gd name="connsiteX85" fmla="*/ 1598671 w 1964397"/>
                  <a:gd name="connsiteY85" fmla="*/ 755673 h 1533145"/>
                  <a:gd name="connsiteX86" fmla="*/ 1383110 w 1964397"/>
                  <a:gd name="connsiteY86" fmla="*/ 1189217 h 1533145"/>
                  <a:gd name="connsiteX87" fmla="*/ 1274119 w 1964397"/>
                  <a:gd name="connsiteY87" fmla="*/ 1276410 h 1533145"/>
                  <a:gd name="connsiteX88" fmla="*/ 1269275 w 1964397"/>
                  <a:gd name="connsiteY88" fmla="*/ 1310318 h 1533145"/>
                  <a:gd name="connsiteX89" fmla="*/ 1288651 w 1964397"/>
                  <a:gd name="connsiteY89" fmla="*/ 1320007 h 1533145"/>
                  <a:gd name="connsiteX90" fmla="*/ 1303183 w 1964397"/>
                  <a:gd name="connsiteY90" fmla="*/ 1315162 h 1533145"/>
                  <a:gd name="connsiteX91" fmla="*/ 1322559 w 1964397"/>
                  <a:gd name="connsiteY91" fmla="*/ 1300630 h 1533145"/>
                  <a:gd name="connsiteX92" fmla="*/ 1291073 w 1964397"/>
                  <a:gd name="connsiteY92" fmla="*/ 1484705 h 1533145"/>
                  <a:gd name="connsiteX93" fmla="*/ 1291073 w 1964397"/>
                  <a:gd name="connsiteY93" fmla="*/ 1487127 h 1533145"/>
                  <a:gd name="connsiteX94" fmla="*/ 1291073 w 1964397"/>
                  <a:gd name="connsiteY94" fmla="*/ 1487127 h 1533145"/>
                  <a:gd name="connsiteX95" fmla="*/ 1131219 w 1964397"/>
                  <a:gd name="connsiteY95" fmla="*/ 1487127 h 1533145"/>
                  <a:gd name="connsiteX96" fmla="*/ 1131219 w 1964397"/>
                  <a:gd name="connsiteY96" fmla="*/ 1484705 h 1533145"/>
                  <a:gd name="connsiteX97" fmla="*/ 1116687 w 1964397"/>
                  <a:gd name="connsiteY97" fmla="*/ 1402356 h 1533145"/>
                  <a:gd name="connsiteX98" fmla="*/ 1106999 w 1964397"/>
                  <a:gd name="connsiteY98" fmla="*/ 1349071 h 1533145"/>
                  <a:gd name="connsiteX99" fmla="*/ 1056136 w 1964397"/>
                  <a:gd name="connsiteY99" fmla="*/ 1363603 h 1533145"/>
                  <a:gd name="connsiteX100" fmla="*/ 872062 w 1964397"/>
                  <a:gd name="connsiteY100" fmla="*/ 1387823 h 1533145"/>
                  <a:gd name="connsiteX101" fmla="*/ 763070 w 1964397"/>
                  <a:gd name="connsiteY101" fmla="*/ 1378135 h 1533145"/>
                  <a:gd name="connsiteX102" fmla="*/ 608060 w 1964397"/>
                  <a:gd name="connsiteY102" fmla="*/ 1332117 h 1533145"/>
                  <a:gd name="connsiteX103" fmla="*/ 576574 w 1964397"/>
                  <a:gd name="connsiteY103" fmla="*/ 1344227 h 1533145"/>
                  <a:gd name="connsiteX104" fmla="*/ 588684 w 1964397"/>
                  <a:gd name="connsiteY104" fmla="*/ 1375713 h 1533145"/>
                  <a:gd name="connsiteX105" fmla="*/ 649235 w 1964397"/>
                  <a:gd name="connsiteY105" fmla="*/ 1397511 h 1533145"/>
                  <a:gd name="connsiteX106" fmla="*/ 651657 w 1964397"/>
                  <a:gd name="connsiteY106" fmla="*/ 1407200 h 1533145"/>
                  <a:gd name="connsiteX107" fmla="*/ 639547 w 1964397"/>
                  <a:gd name="connsiteY107" fmla="*/ 1482283 h 1533145"/>
                  <a:gd name="connsiteX108" fmla="*/ 639547 w 1964397"/>
                  <a:gd name="connsiteY108" fmla="*/ 1484705 h 1533145"/>
                  <a:gd name="connsiteX109" fmla="*/ 639547 w 1964397"/>
                  <a:gd name="connsiteY109" fmla="*/ 1484705 h 1533145"/>
                  <a:gd name="connsiteX110" fmla="*/ 479693 w 1964397"/>
                  <a:gd name="connsiteY110" fmla="*/ 1484705 h 1533145"/>
                  <a:gd name="connsiteX111" fmla="*/ 479693 w 1964397"/>
                  <a:gd name="connsiteY111" fmla="*/ 1482283 h 1533145"/>
                  <a:gd name="connsiteX112" fmla="*/ 443362 w 1964397"/>
                  <a:gd name="connsiteY112" fmla="*/ 1261878 h 1533145"/>
                  <a:gd name="connsiteX113" fmla="*/ 443362 w 1964397"/>
                  <a:gd name="connsiteY113" fmla="*/ 1261878 h 1533145"/>
                  <a:gd name="connsiteX114" fmla="*/ 443362 w 1964397"/>
                  <a:gd name="connsiteY114" fmla="*/ 1261878 h 1533145"/>
                  <a:gd name="connsiteX115" fmla="*/ 414298 w 1964397"/>
                  <a:gd name="connsiteY115" fmla="*/ 1208593 h 1533145"/>
                  <a:gd name="connsiteX116" fmla="*/ 414298 w 1964397"/>
                  <a:gd name="connsiteY116" fmla="*/ 1208593 h 1533145"/>
                  <a:gd name="connsiteX117" fmla="*/ 414298 w 1964397"/>
                  <a:gd name="connsiteY117" fmla="*/ 1208593 h 1533145"/>
                  <a:gd name="connsiteX118" fmla="*/ 244756 w 1964397"/>
                  <a:gd name="connsiteY118" fmla="*/ 976078 h 1533145"/>
                  <a:gd name="connsiteX119" fmla="*/ 244756 w 1964397"/>
                  <a:gd name="connsiteY119" fmla="*/ 976078 h 1533145"/>
                  <a:gd name="connsiteX120" fmla="*/ 244756 w 1964397"/>
                  <a:gd name="connsiteY120" fmla="*/ 976078 h 1533145"/>
                  <a:gd name="connsiteX121" fmla="*/ 181783 w 1964397"/>
                  <a:gd name="connsiteY121" fmla="*/ 922794 h 1533145"/>
                  <a:gd name="connsiteX122" fmla="*/ 179361 w 1964397"/>
                  <a:gd name="connsiteY122" fmla="*/ 922794 h 1533145"/>
                  <a:gd name="connsiteX123" fmla="*/ 176939 w 1964397"/>
                  <a:gd name="connsiteY123" fmla="*/ 922794 h 1533145"/>
                  <a:gd name="connsiteX124" fmla="*/ 87324 w 1964397"/>
                  <a:gd name="connsiteY124" fmla="*/ 900995 h 1533145"/>
                  <a:gd name="connsiteX125" fmla="*/ 50993 w 1964397"/>
                  <a:gd name="connsiteY125" fmla="*/ 852555 h 1533145"/>
                  <a:gd name="connsiteX126" fmla="*/ 50993 w 1964397"/>
                  <a:gd name="connsiteY126" fmla="*/ 658792 h 153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1964397" h="1533145">
                    <a:moveTo>
                      <a:pt x="72792" y="942170"/>
                    </a:moveTo>
                    <a:lnTo>
                      <a:pt x="162407" y="963968"/>
                    </a:lnTo>
                    <a:cubicBezTo>
                      <a:pt x="176939" y="968812"/>
                      <a:pt x="189049" y="978500"/>
                      <a:pt x="196315" y="993032"/>
                    </a:cubicBezTo>
                    <a:cubicBezTo>
                      <a:pt x="237490" y="1087492"/>
                      <a:pt x="300463" y="1172263"/>
                      <a:pt x="377967" y="1242501"/>
                    </a:cubicBezTo>
                    <a:cubicBezTo>
                      <a:pt x="385234" y="1249768"/>
                      <a:pt x="392500" y="1259456"/>
                      <a:pt x="394922" y="1271566"/>
                    </a:cubicBezTo>
                    <a:lnTo>
                      <a:pt x="431252" y="1491971"/>
                    </a:lnTo>
                    <a:cubicBezTo>
                      <a:pt x="436096" y="1516191"/>
                      <a:pt x="455472" y="1533145"/>
                      <a:pt x="479693" y="1533145"/>
                    </a:cubicBezTo>
                    <a:lnTo>
                      <a:pt x="639547" y="1533145"/>
                    </a:lnTo>
                    <a:cubicBezTo>
                      <a:pt x="663767" y="1533145"/>
                      <a:pt x="683143" y="1516191"/>
                      <a:pt x="687987" y="1491971"/>
                    </a:cubicBezTo>
                    <a:lnTo>
                      <a:pt x="700098" y="1414466"/>
                    </a:lnTo>
                    <a:cubicBezTo>
                      <a:pt x="719474" y="1419310"/>
                      <a:pt x="738850" y="1424154"/>
                      <a:pt x="758226" y="1426576"/>
                    </a:cubicBezTo>
                    <a:lnTo>
                      <a:pt x="777602" y="1428998"/>
                    </a:lnTo>
                    <a:cubicBezTo>
                      <a:pt x="809089" y="1433842"/>
                      <a:pt x="842997" y="1436264"/>
                      <a:pt x="874484" y="1436264"/>
                    </a:cubicBezTo>
                    <a:cubicBezTo>
                      <a:pt x="939878" y="1436264"/>
                      <a:pt x="1007695" y="1426576"/>
                      <a:pt x="1070668" y="1409622"/>
                    </a:cubicBezTo>
                    <a:lnTo>
                      <a:pt x="1085200" y="1491971"/>
                    </a:lnTo>
                    <a:cubicBezTo>
                      <a:pt x="1090044" y="1516191"/>
                      <a:pt x="1109421" y="1533145"/>
                      <a:pt x="1133641" y="1533145"/>
                    </a:cubicBezTo>
                    <a:lnTo>
                      <a:pt x="1293495" y="1533145"/>
                    </a:lnTo>
                    <a:cubicBezTo>
                      <a:pt x="1317715" y="1533145"/>
                      <a:pt x="1337092" y="1516191"/>
                      <a:pt x="1341936" y="1491971"/>
                    </a:cubicBezTo>
                    <a:lnTo>
                      <a:pt x="1378266" y="1271566"/>
                    </a:lnTo>
                    <a:cubicBezTo>
                      <a:pt x="1380688" y="1259456"/>
                      <a:pt x="1385532" y="1249768"/>
                      <a:pt x="1395220" y="1242501"/>
                    </a:cubicBezTo>
                    <a:cubicBezTo>
                      <a:pt x="1402486" y="1235236"/>
                      <a:pt x="1409752" y="1227969"/>
                      <a:pt x="1417018" y="1223125"/>
                    </a:cubicBezTo>
                    <a:lnTo>
                      <a:pt x="1438817" y="1203749"/>
                    </a:lnTo>
                    <a:cubicBezTo>
                      <a:pt x="1562340" y="1080226"/>
                      <a:pt x="1647111" y="925216"/>
                      <a:pt x="1647111" y="753251"/>
                    </a:cubicBezTo>
                    <a:cubicBezTo>
                      <a:pt x="1647111" y="712077"/>
                      <a:pt x="1642267" y="673324"/>
                      <a:pt x="1632579" y="634572"/>
                    </a:cubicBezTo>
                    <a:lnTo>
                      <a:pt x="1622891" y="603086"/>
                    </a:lnTo>
                    <a:cubicBezTo>
                      <a:pt x="1656800" y="590975"/>
                      <a:pt x="1690708" y="583709"/>
                      <a:pt x="1727038" y="583709"/>
                    </a:cubicBezTo>
                    <a:cubicBezTo>
                      <a:pt x="1710084" y="612774"/>
                      <a:pt x="1697974" y="644260"/>
                      <a:pt x="1695552" y="675746"/>
                    </a:cubicBezTo>
                    <a:cubicBezTo>
                      <a:pt x="1690708" y="714499"/>
                      <a:pt x="1702818" y="750829"/>
                      <a:pt x="1724616" y="779894"/>
                    </a:cubicBezTo>
                    <a:cubicBezTo>
                      <a:pt x="1743993" y="801692"/>
                      <a:pt x="1773057" y="813802"/>
                      <a:pt x="1802121" y="811380"/>
                    </a:cubicBezTo>
                    <a:cubicBezTo>
                      <a:pt x="1840874" y="808958"/>
                      <a:pt x="1877204" y="784738"/>
                      <a:pt x="1889314" y="745985"/>
                    </a:cubicBezTo>
                    <a:cubicBezTo>
                      <a:pt x="1911113" y="695123"/>
                      <a:pt x="1899003" y="636994"/>
                      <a:pt x="1860250" y="595819"/>
                    </a:cubicBezTo>
                    <a:cubicBezTo>
                      <a:pt x="1848140" y="583709"/>
                      <a:pt x="1836030" y="571599"/>
                      <a:pt x="1821497" y="564333"/>
                    </a:cubicBezTo>
                    <a:cubicBezTo>
                      <a:pt x="1857828" y="552223"/>
                      <a:pt x="1899003" y="547379"/>
                      <a:pt x="1937755" y="552223"/>
                    </a:cubicBezTo>
                    <a:cubicBezTo>
                      <a:pt x="1952287" y="552223"/>
                      <a:pt x="1961975" y="542535"/>
                      <a:pt x="1964397" y="530425"/>
                    </a:cubicBezTo>
                    <a:cubicBezTo>
                      <a:pt x="1964397" y="515892"/>
                      <a:pt x="1954709" y="506204"/>
                      <a:pt x="1942599" y="503782"/>
                    </a:cubicBezTo>
                    <a:lnTo>
                      <a:pt x="1942599" y="503782"/>
                    </a:lnTo>
                    <a:cubicBezTo>
                      <a:pt x="1860250" y="498938"/>
                      <a:pt x="1804543" y="513470"/>
                      <a:pt x="1768213" y="540113"/>
                    </a:cubicBezTo>
                    <a:cubicBezTo>
                      <a:pt x="1714928" y="528003"/>
                      <a:pt x="1659222" y="532847"/>
                      <a:pt x="1608359" y="554645"/>
                    </a:cubicBezTo>
                    <a:lnTo>
                      <a:pt x="1603515" y="540113"/>
                    </a:lnTo>
                    <a:cubicBezTo>
                      <a:pt x="1489679" y="271267"/>
                      <a:pt x="1172393" y="75083"/>
                      <a:pt x="872062" y="75083"/>
                    </a:cubicBezTo>
                    <a:cubicBezTo>
                      <a:pt x="767914" y="75083"/>
                      <a:pt x="663767" y="99303"/>
                      <a:pt x="569308" y="142900"/>
                    </a:cubicBezTo>
                    <a:lnTo>
                      <a:pt x="271398" y="2422"/>
                    </a:lnTo>
                    <a:cubicBezTo>
                      <a:pt x="268976" y="0"/>
                      <a:pt x="264132" y="0"/>
                      <a:pt x="261710" y="0"/>
                    </a:cubicBezTo>
                    <a:cubicBezTo>
                      <a:pt x="247178" y="0"/>
                      <a:pt x="237490" y="9688"/>
                      <a:pt x="237490" y="24220"/>
                    </a:cubicBezTo>
                    <a:cubicBezTo>
                      <a:pt x="237490" y="26642"/>
                      <a:pt x="237490" y="29064"/>
                      <a:pt x="237490" y="31486"/>
                    </a:cubicBezTo>
                    <a:lnTo>
                      <a:pt x="334371" y="305176"/>
                    </a:lnTo>
                    <a:cubicBezTo>
                      <a:pt x="327105" y="312442"/>
                      <a:pt x="319839" y="322130"/>
                      <a:pt x="310151" y="331818"/>
                    </a:cubicBezTo>
                    <a:cubicBezTo>
                      <a:pt x="310151" y="331818"/>
                      <a:pt x="307729" y="334240"/>
                      <a:pt x="307729" y="334240"/>
                    </a:cubicBezTo>
                    <a:cubicBezTo>
                      <a:pt x="261710" y="387525"/>
                      <a:pt x="222958" y="448076"/>
                      <a:pt x="193893" y="513470"/>
                    </a:cubicBezTo>
                    <a:cubicBezTo>
                      <a:pt x="189049" y="528003"/>
                      <a:pt x="174517" y="540113"/>
                      <a:pt x="159985" y="542535"/>
                    </a:cubicBezTo>
                    <a:lnTo>
                      <a:pt x="72792" y="564333"/>
                    </a:lnTo>
                    <a:cubicBezTo>
                      <a:pt x="29195" y="574021"/>
                      <a:pt x="-2291" y="615196"/>
                      <a:pt x="131" y="658792"/>
                    </a:cubicBezTo>
                    <a:lnTo>
                      <a:pt x="131" y="847711"/>
                    </a:lnTo>
                    <a:cubicBezTo>
                      <a:pt x="131" y="891307"/>
                      <a:pt x="29195" y="930060"/>
                      <a:pt x="72792" y="942170"/>
                    </a:cubicBezTo>
                    <a:close/>
                    <a:moveTo>
                      <a:pt x="1743993" y="680591"/>
                    </a:moveTo>
                    <a:cubicBezTo>
                      <a:pt x="1746415" y="649104"/>
                      <a:pt x="1758525" y="620040"/>
                      <a:pt x="1777901" y="595819"/>
                    </a:cubicBezTo>
                    <a:cubicBezTo>
                      <a:pt x="1797277" y="605508"/>
                      <a:pt x="1814231" y="617618"/>
                      <a:pt x="1826342" y="632150"/>
                    </a:cubicBezTo>
                    <a:cubicBezTo>
                      <a:pt x="1850562" y="656370"/>
                      <a:pt x="1860250" y="695123"/>
                      <a:pt x="1845718" y="729031"/>
                    </a:cubicBezTo>
                    <a:cubicBezTo>
                      <a:pt x="1840874" y="748407"/>
                      <a:pt x="1821497" y="762940"/>
                      <a:pt x="1802121" y="762940"/>
                    </a:cubicBezTo>
                    <a:cubicBezTo>
                      <a:pt x="1787589" y="762940"/>
                      <a:pt x="1770635" y="758096"/>
                      <a:pt x="1760947" y="745985"/>
                    </a:cubicBezTo>
                    <a:cubicBezTo>
                      <a:pt x="1746415" y="729031"/>
                      <a:pt x="1741571" y="704811"/>
                      <a:pt x="1743993" y="680591"/>
                    </a:cubicBezTo>
                    <a:close/>
                    <a:moveTo>
                      <a:pt x="48571" y="658792"/>
                    </a:moveTo>
                    <a:cubicBezTo>
                      <a:pt x="46149" y="636994"/>
                      <a:pt x="63104" y="617618"/>
                      <a:pt x="82480" y="612774"/>
                    </a:cubicBezTo>
                    <a:lnTo>
                      <a:pt x="82480" y="612774"/>
                    </a:lnTo>
                    <a:lnTo>
                      <a:pt x="82480" y="612774"/>
                    </a:lnTo>
                    <a:lnTo>
                      <a:pt x="169673" y="590975"/>
                    </a:lnTo>
                    <a:lnTo>
                      <a:pt x="169673" y="590975"/>
                    </a:lnTo>
                    <a:lnTo>
                      <a:pt x="169673" y="590975"/>
                    </a:lnTo>
                    <a:cubicBezTo>
                      <a:pt x="198737" y="583709"/>
                      <a:pt x="225380" y="561911"/>
                      <a:pt x="235068" y="532847"/>
                    </a:cubicBezTo>
                    <a:cubicBezTo>
                      <a:pt x="259288" y="477140"/>
                      <a:pt x="293196" y="426277"/>
                      <a:pt x="331949" y="380259"/>
                    </a:cubicBezTo>
                    <a:lnTo>
                      <a:pt x="331949" y="380259"/>
                    </a:lnTo>
                    <a:cubicBezTo>
                      <a:pt x="358591" y="351194"/>
                      <a:pt x="385234" y="324552"/>
                      <a:pt x="416720" y="300332"/>
                    </a:cubicBezTo>
                    <a:cubicBezTo>
                      <a:pt x="426408" y="293066"/>
                      <a:pt x="428830" y="276111"/>
                      <a:pt x="419142" y="266423"/>
                    </a:cubicBezTo>
                    <a:cubicBezTo>
                      <a:pt x="411876" y="256735"/>
                      <a:pt x="394922" y="254313"/>
                      <a:pt x="385234" y="264001"/>
                    </a:cubicBezTo>
                    <a:lnTo>
                      <a:pt x="385234" y="264001"/>
                    </a:lnTo>
                    <a:cubicBezTo>
                      <a:pt x="385234" y="264001"/>
                      <a:pt x="377967" y="268845"/>
                      <a:pt x="370701" y="276111"/>
                    </a:cubicBezTo>
                    <a:lnTo>
                      <a:pt x="300463" y="75083"/>
                    </a:lnTo>
                    <a:cubicBezTo>
                      <a:pt x="300463" y="75083"/>
                      <a:pt x="300463" y="75083"/>
                      <a:pt x="300463" y="75083"/>
                    </a:cubicBezTo>
                    <a:cubicBezTo>
                      <a:pt x="300463" y="75083"/>
                      <a:pt x="300463" y="75083"/>
                      <a:pt x="300463" y="75083"/>
                    </a:cubicBezTo>
                    <a:lnTo>
                      <a:pt x="545088" y="191340"/>
                    </a:lnTo>
                    <a:lnTo>
                      <a:pt x="564464" y="201029"/>
                    </a:lnTo>
                    <a:lnTo>
                      <a:pt x="583840" y="191340"/>
                    </a:lnTo>
                    <a:cubicBezTo>
                      <a:pt x="678299" y="145322"/>
                      <a:pt x="775180" y="123524"/>
                      <a:pt x="872062" y="123524"/>
                    </a:cubicBezTo>
                    <a:cubicBezTo>
                      <a:pt x="1157861" y="123524"/>
                      <a:pt x="1453349" y="310020"/>
                      <a:pt x="1557496" y="559489"/>
                    </a:cubicBezTo>
                    <a:lnTo>
                      <a:pt x="1586561" y="649104"/>
                    </a:lnTo>
                    <a:cubicBezTo>
                      <a:pt x="1596249" y="683013"/>
                      <a:pt x="1598671" y="719343"/>
                      <a:pt x="1598671" y="755673"/>
                    </a:cubicBezTo>
                    <a:cubicBezTo>
                      <a:pt x="1598671" y="908261"/>
                      <a:pt x="1523588" y="1060849"/>
                      <a:pt x="1383110" y="1189217"/>
                    </a:cubicBezTo>
                    <a:cubicBezTo>
                      <a:pt x="1337092" y="1230391"/>
                      <a:pt x="1276541" y="1276410"/>
                      <a:pt x="1274119" y="1276410"/>
                    </a:cubicBezTo>
                    <a:cubicBezTo>
                      <a:pt x="1264431" y="1283676"/>
                      <a:pt x="1262009" y="1300630"/>
                      <a:pt x="1269275" y="1310318"/>
                    </a:cubicBezTo>
                    <a:cubicBezTo>
                      <a:pt x="1274119" y="1315162"/>
                      <a:pt x="1281385" y="1320007"/>
                      <a:pt x="1288651" y="1320007"/>
                    </a:cubicBezTo>
                    <a:cubicBezTo>
                      <a:pt x="1293495" y="1320007"/>
                      <a:pt x="1298339" y="1317585"/>
                      <a:pt x="1303183" y="1315162"/>
                    </a:cubicBezTo>
                    <a:cubicBezTo>
                      <a:pt x="1303183" y="1315162"/>
                      <a:pt x="1310449" y="1307896"/>
                      <a:pt x="1322559" y="1300630"/>
                    </a:cubicBezTo>
                    <a:lnTo>
                      <a:pt x="1291073" y="1484705"/>
                    </a:lnTo>
                    <a:cubicBezTo>
                      <a:pt x="1291073" y="1484705"/>
                      <a:pt x="1291073" y="1487127"/>
                      <a:pt x="1291073" y="1487127"/>
                    </a:cubicBezTo>
                    <a:lnTo>
                      <a:pt x="1291073" y="1487127"/>
                    </a:lnTo>
                    <a:lnTo>
                      <a:pt x="1131219" y="1487127"/>
                    </a:lnTo>
                    <a:cubicBezTo>
                      <a:pt x="1131219" y="1487127"/>
                      <a:pt x="1131219" y="1487127"/>
                      <a:pt x="1131219" y="1484705"/>
                    </a:cubicBezTo>
                    <a:lnTo>
                      <a:pt x="1116687" y="1402356"/>
                    </a:lnTo>
                    <a:lnTo>
                      <a:pt x="1106999" y="1349071"/>
                    </a:lnTo>
                    <a:lnTo>
                      <a:pt x="1056136" y="1363603"/>
                    </a:lnTo>
                    <a:cubicBezTo>
                      <a:pt x="995585" y="1380557"/>
                      <a:pt x="935034" y="1387823"/>
                      <a:pt x="872062" y="1387823"/>
                    </a:cubicBezTo>
                    <a:cubicBezTo>
                      <a:pt x="835731" y="1387823"/>
                      <a:pt x="799401" y="1385401"/>
                      <a:pt x="763070" y="1378135"/>
                    </a:cubicBezTo>
                    <a:cubicBezTo>
                      <a:pt x="709786" y="1368447"/>
                      <a:pt x="658923" y="1351493"/>
                      <a:pt x="608060" y="1332117"/>
                    </a:cubicBezTo>
                    <a:cubicBezTo>
                      <a:pt x="595950" y="1327273"/>
                      <a:pt x="581418" y="1332117"/>
                      <a:pt x="576574" y="1344227"/>
                    </a:cubicBezTo>
                    <a:cubicBezTo>
                      <a:pt x="571730" y="1356337"/>
                      <a:pt x="576574" y="1370869"/>
                      <a:pt x="588684" y="1375713"/>
                    </a:cubicBezTo>
                    <a:cubicBezTo>
                      <a:pt x="603216" y="1382979"/>
                      <a:pt x="625015" y="1390245"/>
                      <a:pt x="649235" y="1397511"/>
                    </a:cubicBezTo>
                    <a:lnTo>
                      <a:pt x="651657" y="1407200"/>
                    </a:lnTo>
                    <a:lnTo>
                      <a:pt x="639547" y="1482283"/>
                    </a:lnTo>
                    <a:cubicBezTo>
                      <a:pt x="639547" y="1484705"/>
                      <a:pt x="639547" y="1484705"/>
                      <a:pt x="639547" y="1484705"/>
                    </a:cubicBezTo>
                    <a:lnTo>
                      <a:pt x="639547" y="1484705"/>
                    </a:lnTo>
                    <a:lnTo>
                      <a:pt x="479693" y="1484705"/>
                    </a:lnTo>
                    <a:cubicBezTo>
                      <a:pt x="479693" y="1484705"/>
                      <a:pt x="479693" y="1482283"/>
                      <a:pt x="479693" y="1482283"/>
                    </a:cubicBezTo>
                    <a:lnTo>
                      <a:pt x="443362" y="1261878"/>
                    </a:lnTo>
                    <a:lnTo>
                      <a:pt x="443362" y="1261878"/>
                    </a:lnTo>
                    <a:lnTo>
                      <a:pt x="443362" y="1261878"/>
                    </a:lnTo>
                    <a:cubicBezTo>
                      <a:pt x="438518" y="1242501"/>
                      <a:pt x="428830" y="1223125"/>
                      <a:pt x="414298" y="1208593"/>
                    </a:cubicBezTo>
                    <a:lnTo>
                      <a:pt x="414298" y="1208593"/>
                    </a:lnTo>
                    <a:lnTo>
                      <a:pt x="414298" y="1208593"/>
                    </a:lnTo>
                    <a:cubicBezTo>
                      <a:pt x="341637" y="1143198"/>
                      <a:pt x="283508" y="1063271"/>
                      <a:pt x="244756" y="976078"/>
                    </a:cubicBezTo>
                    <a:lnTo>
                      <a:pt x="244756" y="976078"/>
                    </a:lnTo>
                    <a:lnTo>
                      <a:pt x="244756" y="976078"/>
                    </a:lnTo>
                    <a:cubicBezTo>
                      <a:pt x="232646" y="951858"/>
                      <a:pt x="210847" y="932482"/>
                      <a:pt x="181783" y="922794"/>
                    </a:cubicBezTo>
                    <a:lnTo>
                      <a:pt x="179361" y="922794"/>
                    </a:lnTo>
                    <a:lnTo>
                      <a:pt x="176939" y="922794"/>
                    </a:lnTo>
                    <a:lnTo>
                      <a:pt x="87324" y="900995"/>
                    </a:lnTo>
                    <a:cubicBezTo>
                      <a:pt x="65526" y="896151"/>
                      <a:pt x="50993" y="876775"/>
                      <a:pt x="50993" y="852555"/>
                    </a:cubicBezTo>
                    <a:lnTo>
                      <a:pt x="50993" y="658792"/>
                    </a:lnTo>
                    <a:close/>
                  </a:path>
                </a:pathLst>
              </a:custGeom>
              <a:solidFill>
                <a:srgbClr val="000000"/>
              </a:solidFill>
              <a:ln w="24209" cap="flat">
                <a:noFill/>
                <a:prstDash val="solid"/>
                <a:miter/>
              </a:ln>
            </p:spPr>
            <p:txBody>
              <a:bodyPr rtlCol="0" anchor="ctr"/>
              <a:lstStyle/>
              <a:p>
                <a:endParaRPr lang="en-GB" dirty="0"/>
              </a:p>
            </p:txBody>
          </p:sp>
          <p:sp>
            <p:nvSpPr>
              <p:cNvPr id="44" name="Freeform: Shape 43">
                <a:extLst>
                  <a:ext uri="{FF2B5EF4-FFF2-40B4-BE49-F238E27FC236}">
                    <a16:creationId xmlns:a16="http://schemas.microsoft.com/office/drawing/2014/main" id="{32211FCE-A69E-2837-05A2-473DB8A89C0E}"/>
                  </a:ext>
                </a:extLst>
              </p:cNvPr>
              <p:cNvSpPr/>
              <p:nvPr/>
            </p:nvSpPr>
            <p:spPr>
              <a:xfrm>
                <a:off x="8632270" y="3632478"/>
                <a:ext cx="492380" cy="110847"/>
              </a:xfrm>
              <a:custGeom>
                <a:avLst/>
                <a:gdLst>
                  <a:gd name="connsiteX0" fmla="*/ 32760 w 492380"/>
                  <a:gd name="connsiteY0" fmla="*/ 62973 h 110847"/>
                  <a:gd name="connsiteX1" fmla="*/ 175660 w 492380"/>
                  <a:gd name="connsiteY1" fmla="*/ 46019 h 110847"/>
                  <a:gd name="connsiteX2" fmla="*/ 459038 w 492380"/>
                  <a:gd name="connsiteY2" fmla="*/ 108991 h 110847"/>
                  <a:gd name="connsiteX3" fmla="*/ 490524 w 492380"/>
                  <a:gd name="connsiteY3" fmla="*/ 96881 h 110847"/>
                  <a:gd name="connsiteX4" fmla="*/ 478414 w 492380"/>
                  <a:gd name="connsiteY4" fmla="*/ 65395 h 110847"/>
                  <a:gd name="connsiteX5" fmla="*/ 478414 w 492380"/>
                  <a:gd name="connsiteY5" fmla="*/ 65395 h 110847"/>
                  <a:gd name="connsiteX6" fmla="*/ 175660 w 492380"/>
                  <a:gd name="connsiteY6" fmla="*/ 0 h 110847"/>
                  <a:gd name="connsiteX7" fmla="*/ 18228 w 492380"/>
                  <a:gd name="connsiteY7" fmla="*/ 19376 h 110847"/>
                  <a:gd name="connsiteX8" fmla="*/ 1274 w 492380"/>
                  <a:gd name="connsiteY8" fmla="*/ 48441 h 110847"/>
                  <a:gd name="connsiteX9" fmla="*/ 30338 w 492380"/>
                  <a:gd name="connsiteY9" fmla="*/ 65395 h 110847"/>
                  <a:gd name="connsiteX10" fmla="*/ 30338 w 492380"/>
                  <a:gd name="connsiteY10" fmla="*/ 65395 h 110847"/>
                  <a:gd name="connsiteX11" fmla="*/ 32760 w 492380"/>
                  <a:gd name="connsiteY11" fmla="*/ 62973 h 110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2380" h="110847">
                    <a:moveTo>
                      <a:pt x="32760" y="62973"/>
                    </a:moveTo>
                    <a:cubicBezTo>
                      <a:pt x="78779" y="50863"/>
                      <a:pt x="127219" y="46019"/>
                      <a:pt x="175660" y="46019"/>
                    </a:cubicBezTo>
                    <a:cubicBezTo>
                      <a:pt x="272541" y="48441"/>
                      <a:pt x="369423" y="67817"/>
                      <a:pt x="459038" y="108991"/>
                    </a:cubicBezTo>
                    <a:cubicBezTo>
                      <a:pt x="471148" y="113835"/>
                      <a:pt x="485680" y="108991"/>
                      <a:pt x="490524" y="96881"/>
                    </a:cubicBezTo>
                    <a:cubicBezTo>
                      <a:pt x="495368" y="84771"/>
                      <a:pt x="490524" y="70239"/>
                      <a:pt x="478414" y="65395"/>
                    </a:cubicBezTo>
                    <a:lnTo>
                      <a:pt x="478414" y="65395"/>
                    </a:lnTo>
                    <a:cubicBezTo>
                      <a:pt x="383955" y="21798"/>
                      <a:pt x="279807" y="0"/>
                      <a:pt x="175660" y="0"/>
                    </a:cubicBezTo>
                    <a:cubicBezTo>
                      <a:pt x="122375" y="0"/>
                      <a:pt x="69091" y="7266"/>
                      <a:pt x="18228" y="19376"/>
                    </a:cubicBezTo>
                    <a:cubicBezTo>
                      <a:pt x="6118" y="21798"/>
                      <a:pt x="-3570" y="36330"/>
                      <a:pt x="1274" y="48441"/>
                    </a:cubicBezTo>
                    <a:cubicBezTo>
                      <a:pt x="6118" y="60551"/>
                      <a:pt x="18228" y="70239"/>
                      <a:pt x="30338" y="65395"/>
                    </a:cubicBezTo>
                    <a:lnTo>
                      <a:pt x="30338" y="65395"/>
                    </a:lnTo>
                    <a:cubicBezTo>
                      <a:pt x="30338" y="62973"/>
                      <a:pt x="30338" y="62973"/>
                      <a:pt x="32760" y="62973"/>
                    </a:cubicBezTo>
                    <a:close/>
                  </a:path>
                </a:pathLst>
              </a:custGeom>
              <a:solidFill>
                <a:srgbClr val="000000"/>
              </a:solidFill>
              <a:ln w="24209" cap="flat">
                <a:noFill/>
                <a:prstDash val="solid"/>
                <a:miter/>
              </a:ln>
            </p:spPr>
            <p:txBody>
              <a:bodyPr rtlCol="0" anchor="ctr"/>
              <a:lstStyle/>
              <a:p>
                <a:endParaRPr lang="en-GB" dirty="0"/>
              </a:p>
            </p:txBody>
          </p:sp>
        </p:grpSp>
        <p:sp>
          <p:nvSpPr>
            <p:cNvPr id="46" name="TextBox 45">
              <a:extLst>
                <a:ext uri="{FF2B5EF4-FFF2-40B4-BE49-F238E27FC236}">
                  <a16:creationId xmlns:a16="http://schemas.microsoft.com/office/drawing/2014/main" id="{E4E7A7E4-B014-E400-59B1-C0477D6B11FF}"/>
                </a:ext>
              </a:extLst>
            </p:cNvPr>
            <p:cNvSpPr txBox="1"/>
            <p:nvPr/>
          </p:nvSpPr>
          <p:spPr>
            <a:xfrm>
              <a:off x="8467759" y="3848414"/>
              <a:ext cx="1386654" cy="707886"/>
            </a:xfrm>
            <a:prstGeom prst="rect">
              <a:avLst/>
            </a:prstGeom>
            <a:noFill/>
          </p:spPr>
          <p:txBody>
            <a:bodyPr wrap="square">
              <a:spAutoFit/>
            </a:bodyPr>
            <a:lstStyle/>
            <a:p>
              <a:r>
                <a:rPr lang="en-GB" sz="2000" b="1" dirty="0">
                  <a:solidFill>
                    <a:srgbClr val="000000"/>
                  </a:solidFill>
                  <a:latin typeface="Arial" panose="020B0604020202020204" pitchFamily="34" charset="0"/>
                  <a:cs typeface="Arial" panose="020B0604020202020204" pitchFamily="34" charset="0"/>
                </a:rPr>
                <a:t>Est. £11.82m</a:t>
              </a:r>
              <a:endParaRPr lang="en-GB" sz="2000" dirty="0"/>
            </a:p>
          </p:txBody>
        </p:sp>
      </p:grpSp>
      <p:sp>
        <p:nvSpPr>
          <p:cNvPr id="2" name="Rectangle: Rounded Corners 1">
            <a:extLst>
              <a:ext uri="{FF2B5EF4-FFF2-40B4-BE49-F238E27FC236}">
                <a16:creationId xmlns:a16="http://schemas.microsoft.com/office/drawing/2014/main" id="{1263AA3D-A763-4A80-BCED-1883FD68BDDC}"/>
              </a:ext>
            </a:extLst>
          </p:cNvPr>
          <p:cNvSpPr/>
          <p:nvPr/>
        </p:nvSpPr>
        <p:spPr>
          <a:xfrm>
            <a:off x="6662053" y="1668846"/>
            <a:ext cx="4938404" cy="1521080"/>
          </a:xfrm>
          <a:prstGeom prst="roundRect">
            <a:avLst/>
          </a:prstGeom>
          <a:noFill/>
          <a:ln w="38100">
            <a:solidFill>
              <a:srgbClr val="166976"/>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3" name="Rectangle: Rounded Corners 2">
            <a:extLst>
              <a:ext uri="{FF2B5EF4-FFF2-40B4-BE49-F238E27FC236}">
                <a16:creationId xmlns:a16="http://schemas.microsoft.com/office/drawing/2014/main" id="{5F082EAD-7658-9288-62C8-FA183724BD32}"/>
              </a:ext>
            </a:extLst>
          </p:cNvPr>
          <p:cNvSpPr/>
          <p:nvPr/>
        </p:nvSpPr>
        <p:spPr>
          <a:xfrm>
            <a:off x="6662054" y="3355449"/>
            <a:ext cx="4946160" cy="2164397"/>
          </a:xfrm>
          <a:prstGeom prst="roundRect">
            <a:avLst/>
          </a:prstGeom>
          <a:noFill/>
          <a:ln w="38100">
            <a:solidFill>
              <a:srgbClr val="166976"/>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92670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a:xfrm>
            <a:off x="655726" y="178784"/>
            <a:ext cx="10515599" cy="932688"/>
          </a:xfrm>
        </p:spPr>
        <p:txBody>
          <a:bodyPr vert="horz" lIns="91440" tIns="45720" rIns="91440" bIns="45720" rtlCol="0" anchor="b">
            <a:normAutofit/>
          </a:bodyPr>
          <a:lstStyle/>
          <a:p>
            <a:r>
              <a:rPr lang="en-US" sz="4000" kern="1200">
                <a:solidFill>
                  <a:schemeClr val="tx1"/>
                </a:solidFill>
                <a:latin typeface="+mj-lt"/>
                <a:ea typeface="+mj-ea"/>
                <a:cs typeface="+mj-cs"/>
              </a:rPr>
              <a:t>Summary of LIPs</a:t>
            </a:r>
            <a:endParaRPr lang="en-US" sz="4000" kern="1200">
              <a:solidFill>
                <a:srgbClr val="009A91"/>
              </a:solidFill>
              <a:latin typeface="+mj-lt"/>
              <a:ea typeface="+mj-ea"/>
              <a:cs typeface="+mj-cs"/>
            </a:endParaRPr>
          </a:p>
        </p:txBody>
      </p:sp>
      <p:graphicFrame>
        <p:nvGraphicFramePr>
          <p:cNvPr id="13" name="Table 13">
            <a:extLst>
              <a:ext uri="{FF2B5EF4-FFF2-40B4-BE49-F238E27FC236}">
                <a16:creationId xmlns:a16="http://schemas.microsoft.com/office/drawing/2014/main" id="{1D73B809-ACA3-0C0B-2740-7E8C2A4BD068}"/>
              </a:ext>
            </a:extLst>
          </p:cNvPr>
          <p:cNvGraphicFramePr>
            <a:graphicFrameLocks noGrp="1"/>
          </p:cNvGraphicFramePr>
          <p:nvPr>
            <p:extLst>
              <p:ext uri="{D42A27DB-BD31-4B8C-83A1-F6EECF244321}">
                <p14:modId xmlns:p14="http://schemas.microsoft.com/office/powerpoint/2010/main" val="3034070290"/>
              </p:ext>
            </p:extLst>
          </p:nvPr>
        </p:nvGraphicFramePr>
        <p:xfrm>
          <a:off x="655726" y="1304559"/>
          <a:ext cx="11198831" cy="5306045"/>
        </p:xfrm>
        <a:graphic>
          <a:graphicData uri="http://schemas.openxmlformats.org/drawingml/2006/table">
            <a:tbl>
              <a:tblPr firstRow="1" bandRow="1">
                <a:tableStyleId>{5C22544A-7EE6-4342-B048-85BDC9FD1C3A}</a:tableStyleId>
              </a:tblPr>
              <a:tblGrid>
                <a:gridCol w="2373911">
                  <a:extLst>
                    <a:ext uri="{9D8B030D-6E8A-4147-A177-3AD203B41FA5}">
                      <a16:colId xmlns:a16="http://schemas.microsoft.com/office/drawing/2014/main" val="3076250972"/>
                    </a:ext>
                  </a:extLst>
                </a:gridCol>
                <a:gridCol w="4036308">
                  <a:extLst>
                    <a:ext uri="{9D8B030D-6E8A-4147-A177-3AD203B41FA5}">
                      <a16:colId xmlns:a16="http://schemas.microsoft.com/office/drawing/2014/main" val="3150396759"/>
                    </a:ext>
                  </a:extLst>
                </a:gridCol>
                <a:gridCol w="1401078">
                  <a:extLst>
                    <a:ext uri="{9D8B030D-6E8A-4147-A177-3AD203B41FA5}">
                      <a16:colId xmlns:a16="http://schemas.microsoft.com/office/drawing/2014/main" val="2914978827"/>
                    </a:ext>
                  </a:extLst>
                </a:gridCol>
                <a:gridCol w="3387534">
                  <a:extLst>
                    <a:ext uri="{9D8B030D-6E8A-4147-A177-3AD203B41FA5}">
                      <a16:colId xmlns:a16="http://schemas.microsoft.com/office/drawing/2014/main" val="2524000796"/>
                    </a:ext>
                  </a:extLst>
                </a:gridCol>
              </a:tblGrid>
              <a:tr h="370840">
                <a:tc>
                  <a:txBody>
                    <a:bodyPr/>
                    <a:lstStyle/>
                    <a:p>
                      <a:r>
                        <a:rPr lang="en-GB" sz="1500">
                          <a:solidFill>
                            <a:schemeClr val="tx1"/>
                          </a:solidFill>
                          <a:latin typeface="Arial" panose="020B0604020202020204" pitchFamily="34" charset="0"/>
                          <a:cs typeface="Arial" panose="020B0604020202020204" pitchFamily="34" charset="0"/>
                        </a:rPr>
                        <a:t>Pillar</a:t>
                      </a:r>
                    </a:p>
                  </a:txBody>
                  <a:tcPr>
                    <a:solidFill>
                      <a:schemeClr val="bg1">
                        <a:lumMod val="75000"/>
                      </a:schemeClr>
                    </a:solidFill>
                  </a:tcPr>
                </a:tc>
                <a:tc>
                  <a:txBody>
                    <a:bodyPr/>
                    <a:lstStyle/>
                    <a:p>
                      <a:r>
                        <a:rPr lang="en-GB" sz="1500" b="1" kern="1200">
                          <a:solidFill>
                            <a:schemeClr val="tx1"/>
                          </a:solidFill>
                          <a:effectLst/>
                          <a:latin typeface="Arial" panose="020B0604020202020204" pitchFamily="34" charset="0"/>
                          <a:ea typeface="+mn-ea"/>
                          <a:cs typeface="Arial" panose="020B0604020202020204" pitchFamily="34" charset="0"/>
                        </a:rPr>
                        <a:t>WEST YORKSHIRE LOCAL INVESTMENT PLAN -PROJECT/PROGRAMME AREAS (Strands)</a:t>
                      </a:r>
                      <a:endParaRPr lang="en-GB" sz="1500">
                        <a:solidFill>
                          <a:schemeClr val="tx1"/>
                        </a:solidFill>
                        <a:latin typeface="Arial" panose="020B0604020202020204" pitchFamily="34" charset="0"/>
                        <a:cs typeface="Arial" panose="020B0604020202020204" pitchFamily="34" charset="0"/>
                      </a:endParaRPr>
                    </a:p>
                  </a:txBody>
                  <a:tcPr>
                    <a:solidFill>
                      <a:schemeClr val="bg1">
                        <a:lumMod val="75000"/>
                      </a:schemeClr>
                    </a:solidFill>
                  </a:tcPr>
                </a:tc>
                <a:tc>
                  <a:txBody>
                    <a:bodyPr/>
                    <a:lstStyle/>
                    <a:p>
                      <a:r>
                        <a:rPr lang="en-GB" sz="1500">
                          <a:solidFill>
                            <a:schemeClr val="tx1"/>
                          </a:solidFill>
                          <a:latin typeface="Arial" panose="020B0604020202020204" pitchFamily="34" charset="0"/>
                          <a:cs typeface="Arial" panose="020B0604020202020204" pitchFamily="34" charset="0"/>
                        </a:rPr>
                        <a:t>Funding</a:t>
                      </a:r>
                    </a:p>
                  </a:txBody>
                  <a:tcPr>
                    <a:solidFill>
                      <a:schemeClr val="bg1">
                        <a:lumMod val="75000"/>
                      </a:schemeClr>
                    </a:solidFill>
                  </a:tcPr>
                </a:tc>
                <a:tc>
                  <a:txBody>
                    <a:bodyPr/>
                    <a:lstStyle/>
                    <a:p>
                      <a:r>
                        <a:rPr lang="en-GB" sz="1500">
                          <a:solidFill>
                            <a:schemeClr val="tx1"/>
                          </a:solidFill>
                          <a:latin typeface="Arial" panose="020B0604020202020204" pitchFamily="34" charset="0"/>
                          <a:cs typeface="Arial" panose="020B0604020202020204" pitchFamily="34" charset="0"/>
                        </a:rPr>
                        <a:t>Progress Made</a:t>
                      </a:r>
                    </a:p>
                  </a:txBody>
                  <a:tcPr>
                    <a:solidFill>
                      <a:schemeClr val="bg1">
                        <a:lumMod val="75000"/>
                      </a:schemeClr>
                    </a:solidFill>
                  </a:tcPr>
                </a:tc>
                <a:extLst>
                  <a:ext uri="{0D108BD9-81ED-4DB2-BD59-A6C34878D82A}">
                    <a16:rowId xmlns:a16="http://schemas.microsoft.com/office/drawing/2014/main" val="2916854182"/>
                  </a:ext>
                </a:extLst>
              </a:tr>
              <a:tr h="615414">
                <a:tc>
                  <a:txBody>
                    <a:bodyPr/>
                    <a:lstStyle/>
                    <a:p>
                      <a:pPr algn="l">
                        <a:lnSpc>
                          <a:spcPct val="115000"/>
                        </a:lnSpc>
                        <a:spcAft>
                          <a:spcPts val="1000"/>
                        </a:spcAft>
                      </a:pPr>
                      <a:r>
                        <a:rPr lang="en-GB" sz="1500" b="1">
                          <a:solidFill>
                            <a:srgbClr val="000000"/>
                          </a:solidFill>
                          <a:effectLst/>
                          <a:latin typeface="Arial" panose="020B0604020202020204" pitchFamily="34" charset="0"/>
                          <a:ea typeface="Calibri" panose="020F0502020204030204" pitchFamily="34" charset="0"/>
                          <a:cs typeface="Arial" panose="020B0604020202020204" pitchFamily="34" charset="0"/>
                        </a:rPr>
                        <a:t>Communities &amp; Place</a:t>
                      </a:r>
                      <a:endParaRPr lang="en-GB" sz="150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000"/>
                        </a:spcAft>
                      </a:pPr>
                      <a:r>
                        <a:rPr lang="en-GB" sz="1500" b="1">
                          <a:solidFill>
                            <a:srgbClr val="000000"/>
                          </a:solidFill>
                          <a:effectLst/>
                          <a:latin typeface="Arial" panose="020B0604020202020204" pitchFamily="34" charset="0"/>
                          <a:ea typeface="Calibri" panose="020F0502020204030204" pitchFamily="34" charset="0"/>
                          <a:cs typeface="Arial" panose="020B0604020202020204" pitchFamily="34" charset="0"/>
                        </a:rPr>
                        <a:t>Support for Business</a:t>
                      </a:r>
                      <a:endParaRPr lang="en-GB" sz="150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000"/>
                        </a:spcAft>
                      </a:pPr>
                      <a:r>
                        <a:rPr lang="en-GB" sz="1500" b="1">
                          <a:solidFill>
                            <a:srgbClr val="000000"/>
                          </a:solidFill>
                          <a:effectLst/>
                          <a:latin typeface="Arial" panose="020B0604020202020204" pitchFamily="34" charset="0"/>
                          <a:ea typeface="Calibri" panose="020F0502020204030204" pitchFamily="34" charset="0"/>
                          <a:cs typeface="Arial" panose="020B0604020202020204" pitchFamily="34" charset="0"/>
                        </a:rPr>
                        <a:t>People and Skills</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algn="l">
                        <a:lnSpc>
                          <a:spcPct val="115000"/>
                        </a:lnSpc>
                        <a:spcAft>
                          <a:spcPts val="1000"/>
                        </a:spcAft>
                      </a:pPr>
                      <a:r>
                        <a:rPr lang="en-GB" sz="1500" b="1">
                          <a:effectLst/>
                          <a:latin typeface="Arial" panose="020B0604020202020204" pitchFamily="34" charset="0"/>
                          <a:ea typeface="Calibri" panose="020F0502020204030204" pitchFamily="34" charset="0"/>
                          <a:cs typeface="Arial" panose="020B0604020202020204" pitchFamily="34" charset="0"/>
                        </a:rPr>
                        <a:t>£</a:t>
                      </a:r>
                      <a:r>
                        <a:rPr lang="en-GB" sz="1500" b="0">
                          <a:effectLst/>
                          <a:latin typeface="Arial" panose="020B0604020202020204" pitchFamily="34" charset="0"/>
                          <a:ea typeface="Calibri" panose="020F0502020204030204" pitchFamily="34" charset="0"/>
                          <a:cs typeface="Arial" panose="020B0604020202020204" pitchFamily="34" charset="0"/>
                        </a:rPr>
                        <a:t>30m LA ‘Hyper local’ Allocation</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Bradford       £7,578,145</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Calderdale   £2,764,079</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Kirklees        £5,824,858</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Leeds           £9,393,538</a:t>
                      </a:r>
                    </a:p>
                    <a:p>
                      <a:pPr marL="342900" lvl="0" indent="-342900" algn="l">
                        <a:lnSpc>
                          <a:spcPct val="107000"/>
                        </a:lnSpc>
                        <a:spcAft>
                          <a:spcPts val="800"/>
                        </a:spcAft>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Wakefield     £4,439,381</a:t>
                      </a:r>
                    </a:p>
                  </a:txBody>
                  <a:tcPr marL="68580" marR="68580" marT="0" marB="0">
                    <a:solidFill>
                      <a:schemeClr val="bg1">
                        <a:lumMod val="95000"/>
                      </a:schemeClr>
                    </a:solidFill>
                  </a:tcPr>
                </a:tc>
                <a:tc>
                  <a:txBody>
                    <a:bodyPr/>
                    <a:lstStyle/>
                    <a:p>
                      <a:pPr algn="ctr">
                        <a:lnSpc>
                          <a:spcPct val="115000"/>
                        </a:lnSpc>
                        <a:spcAft>
                          <a:spcPts val="1000"/>
                        </a:spcAft>
                      </a:pPr>
                      <a:r>
                        <a:rPr lang="en-GB" sz="1500">
                          <a:effectLst/>
                          <a:latin typeface="Arial" panose="020B0604020202020204" pitchFamily="34" charset="0"/>
                          <a:ea typeface="Calibri" panose="020F0502020204030204" pitchFamily="34" charset="0"/>
                          <a:cs typeface="Arial" panose="020B0604020202020204" pitchFamily="34" charset="0"/>
                        </a:rPr>
                        <a:t>£30m</a:t>
                      </a:r>
                    </a:p>
                  </a:txBody>
                  <a:tcPr marL="68580" marR="68580" marT="0" marB="0" anchor="ctr">
                    <a:solidFill>
                      <a:schemeClr val="bg1">
                        <a:lumMod val="95000"/>
                      </a:schemeClr>
                    </a:solidFill>
                  </a:tcPr>
                </a:tc>
                <a:tc>
                  <a:txBody>
                    <a:bodyPr/>
                    <a:lstStyle/>
                    <a:p>
                      <a:pPr algn="l">
                        <a:lnSpc>
                          <a:spcPct val="115000"/>
                        </a:lnSpc>
                        <a:spcAft>
                          <a:spcPts val="1000"/>
                        </a:spcAft>
                      </a:pPr>
                      <a:r>
                        <a:rPr lang="en-GB" sz="1500">
                          <a:effectLst/>
                          <a:latin typeface="Arial" panose="020B0604020202020204" pitchFamily="34" charset="0"/>
                          <a:ea typeface="Calibri" panose="020F0502020204030204" pitchFamily="34" charset="0"/>
                          <a:cs typeface="Arial" panose="020B0604020202020204" pitchFamily="34" charset="0"/>
                        </a:rPr>
                        <a:t>Funding Agreements now in place with each LA and delivery has commenced.</a:t>
                      </a:r>
                    </a:p>
                  </a:txBody>
                  <a:tcPr marL="68580" marR="68580" marT="0" marB="0" anchor="ctr">
                    <a:solidFill>
                      <a:schemeClr val="bg1">
                        <a:lumMod val="95000"/>
                      </a:schemeClr>
                    </a:solidFill>
                  </a:tcPr>
                </a:tc>
                <a:extLst>
                  <a:ext uri="{0D108BD9-81ED-4DB2-BD59-A6C34878D82A}">
                    <a16:rowId xmlns:a16="http://schemas.microsoft.com/office/drawing/2014/main" val="2826088394"/>
                  </a:ext>
                </a:extLst>
              </a:tr>
              <a:tr h="370840">
                <a:tc rowSpan="2">
                  <a:txBody>
                    <a:bodyPr/>
                    <a:lstStyle/>
                    <a:p>
                      <a:pPr algn="l">
                        <a:lnSpc>
                          <a:spcPct val="115000"/>
                        </a:lnSpc>
                        <a:spcAft>
                          <a:spcPts val="1000"/>
                        </a:spcAft>
                      </a:pPr>
                      <a:r>
                        <a:rPr lang="en-GB" sz="1500" b="1">
                          <a:solidFill>
                            <a:srgbClr val="000000"/>
                          </a:solidFill>
                          <a:effectLst/>
                          <a:latin typeface="Arial" panose="020B0604020202020204" pitchFamily="34" charset="0"/>
                          <a:ea typeface="Calibri" panose="020F0502020204030204" pitchFamily="34" charset="0"/>
                          <a:cs typeface="Arial" panose="020B0604020202020204" pitchFamily="34" charset="0"/>
                        </a:rPr>
                        <a:t>Communities &amp; Place</a:t>
                      </a:r>
                    </a:p>
                  </a:txBody>
                  <a:tcPr marL="68580" marR="68580" marT="0" marB="0" anchor="ctr">
                    <a:solidFill>
                      <a:srgbClr val="D0F2F4"/>
                    </a:solidFill>
                  </a:tcPr>
                </a:tc>
                <a:tc>
                  <a:txBody>
                    <a:bodyPr/>
                    <a:lstStyle/>
                    <a:p>
                      <a:pPr algn="l"/>
                      <a:r>
                        <a:rPr lang="en-GB" sz="1500" b="0">
                          <a:effectLst/>
                          <a:latin typeface="Arial" panose="020B0604020202020204" pitchFamily="34" charset="0"/>
                          <a:ea typeface="Calibri" panose="020F0502020204030204" pitchFamily="34" charset="0"/>
                          <a:cs typeface="Arial" panose="020B0604020202020204" pitchFamily="34" charset="0"/>
                        </a:rPr>
                        <a:t>West Yorkshire Flood Innovation Programme (FLIP</a:t>
                      </a:r>
                      <a:r>
                        <a:rPr lang="en-GB" sz="1500" b="0" i="1">
                          <a:effectLst/>
                          <a:latin typeface="Arial" panose="020B0604020202020204" pitchFamily="34" charset="0"/>
                          <a:ea typeface="Calibri" panose="020F0502020204030204" pitchFamily="34" charset="0"/>
                          <a:cs typeface="Arial" panose="020B0604020202020204" pitchFamily="34" charset="0"/>
                        </a:rPr>
                        <a:t>) </a:t>
                      </a:r>
                      <a:endParaRPr lang="en-GB" sz="15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D0F2F4"/>
                    </a:solidFill>
                  </a:tcPr>
                </a:tc>
                <a:tc>
                  <a:txBody>
                    <a:bodyPr/>
                    <a:lstStyle/>
                    <a:p>
                      <a:pPr algn="ctr"/>
                      <a:r>
                        <a:rPr lang="en-GB" sz="1500">
                          <a:effectLst/>
                          <a:latin typeface="Arial" panose="020B0604020202020204" pitchFamily="34" charset="0"/>
                          <a:ea typeface="Calibri" panose="020F0502020204030204" pitchFamily="34" charset="0"/>
                          <a:cs typeface="Arial" panose="020B0604020202020204" pitchFamily="34" charset="0"/>
                        </a:rPr>
                        <a:t>£310k</a:t>
                      </a:r>
                    </a:p>
                  </a:txBody>
                  <a:tcPr marL="68580" marR="68580" marT="0" marB="0" anchor="ctr">
                    <a:solidFill>
                      <a:srgbClr val="D0F2F4"/>
                    </a:solidFill>
                  </a:tcPr>
                </a:tc>
                <a:tc>
                  <a:txBody>
                    <a:bodyPr/>
                    <a:lstStyle/>
                    <a:p>
                      <a:pPr algn="l"/>
                      <a:r>
                        <a:rPr lang="en-GB" sz="1500">
                          <a:effectLst/>
                          <a:latin typeface="Arial" panose="020B0604020202020204" pitchFamily="34" charset="0"/>
                          <a:ea typeface="Calibri" panose="020F0502020204030204" pitchFamily="34" charset="0"/>
                          <a:cs typeface="Arial" panose="020B0604020202020204" pitchFamily="34" charset="0"/>
                        </a:rPr>
                        <a:t>Funding Agreement now in place and delivery has commenced.</a:t>
                      </a:r>
                    </a:p>
                  </a:txBody>
                  <a:tcPr marL="68580" marR="68580" marT="0" marB="0" anchor="ctr">
                    <a:solidFill>
                      <a:srgbClr val="D0F2F4"/>
                    </a:solidFill>
                  </a:tcPr>
                </a:tc>
                <a:extLst>
                  <a:ext uri="{0D108BD9-81ED-4DB2-BD59-A6C34878D82A}">
                    <a16:rowId xmlns:a16="http://schemas.microsoft.com/office/drawing/2014/main" val="632245651"/>
                  </a:ext>
                </a:extLst>
              </a:tr>
              <a:tr h="864997">
                <a:tc vMerge="1">
                  <a:txBody>
                    <a:bodyPr/>
                    <a:lstStyle/>
                    <a:p>
                      <a:pPr algn="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Communities &amp; Place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en-GB" sz="1500" b="0">
                          <a:effectLst/>
                          <a:latin typeface="Arial" panose="020B0604020202020204" pitchFamily="34" charset="0"/>
                          <a:ea typeface="Calibri" panose="020F0502020204030204" pitchFamily="34" charset="0"/>
                          <a:cs typeface="Arial" panose="020B0604020202020204" pitchFamily="34" charset="0"/>
                        </a:rPr>
                        <a:t>Women and Girls Outreach Programme</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Bradford       £225,906</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Calderdale   £85,669</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Kirklees        £179,114</a:t>
                      </a:r>
                    </a:p>
                    <a:p>
                      <a:pPr marL="342900" lvl="0" indent="-342900" algn="l">
                        <a:lnSpc>
                          <a:spcPct val="107000"/>
                        </a:lnSpc>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Leeds           £336,768</a:t>
                      </a:r>
                    </a:p>
                    <a:p>
                      <a:pPr marL="342900" lvl="0" indent="-342900" algn="l">
                        <a:lnSpc>
                          <a:spcPct val="107000"/>
                        </a:lnSpc>
                        <a:spcAft>
                          <a:spcPts val="800"/>
                        </a:spcAft>
                        <a:buFont typeface="Symbol" panose="05050102010706020507" pitchFamily="18" charset="2"/>
                        <a:buChar char=""/>
                      </a:pPr>
                      <a:r>
                        <a:rPr lang="en-GB" sz="1500">
                          <a:effectLst/>
                          <a:latin typeface="Arial" panose="020B0604020202020204" pitchFamily="34" charset="0"/>
                          <a:ea typeface="Calibri" panose="020F0502020204030204" pitchFamily="34" charset="0"/>
                          <a:cs typeface="Arial" panose="020B0604020202020204" pitchFamily="34" charset="0"/>
                        </a:rPr>
                        <a:t>Wakefield     £145,305</a:t>
                      </a:r>
                      <a:endParaRPr lang="en-GB" sz="1500" b="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D0F2F4"/>
                    </a:solidFill>
                  </a:tcPr>
                </a:tc>
                <a:tc>
                  <a:txBody>
                    <a:bodyPr/>
                    <a:lstStyle/>
                    <a:p>
                      <a:pPr algn="ctr">
                        <a:lnSpc>
                          <a:spcPct val="115000"/>
                        </a:lnSpc>
                        <a:spcAft>
                          <a:spcPts val="1000"/>
                        </a:spcAft>
                      </a:pPr>
                      <a:r>
                        <a:rPr lang="en-GB" sz="1500">
                          <a:effectLst/>
                          <a:latin typeface="Arial" panose="020B0604020202020204" pitchFamily="34" charset="0"/>
                          <a:ea typeface="Times New Roman" panose="02020603050405020304" pitchFamily="18" charset="0"/>
                          <a:cs typeface="Arial" panose="020B0604020202020204" pitchFamily="34" charset="0"/>
                        </a:rPr>
                        <a:t>£972k</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D0F2F4"/>
                    </a:solidFill>
                  </a:tcPr>
                </a:tc>
                <a:tc>
                  <a:txBody>
                    <a:bodyPr/>
                    <a:lstStyle/>
                    <a:p>
                      <a:pPr algn="l">
                        <a:lnSpc>
                          <a:spcPct val="115000"/>
                        </a:lnSpc>
                        <a:spcAft>
                          <a:spcPts val="1000"/>
                        </a:spcAft>
                      </a:pPr>
                      <a:r>
                        <a:rPr lang="en-GB" sz="1500">
                          <a:effectLst/>
                          <a:latin typeface="Arial" panose="020B0604020202020204" pitchFamily="34" charset="0"/>
                          <a:ea typeface="Times New Roman" panose="02020603050405020304" pitchFamily="18" charset="0"/>
                          <a:cs typeface="Arial" panose="020B0604020202020204" pitchFamily="34" charset="0"/>
                        </a:rPr>
                        <a:t>Approved ready to deliver</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D0F2F4"/>
                    </a:solidFill>
                  </a:tcPr>
                </a:tc>
                <a:extLst>
                  <a:ext uri="{0D108BD9-81ED-4DB2-BD59-A6C34878D82A}">
                    <a16:rowId xmlns:a16="http://schemas.microsoft.com/office/drawing/2014/main" val="3661009778"/>
                  </a:ext>
                </a:extLst>
              </a:tr>
              <a:tr h="510525">
                <a:tc>
                  <a:txBody>
                    <a:bodyPr/>
                    <a:lstStyle/>
                    <a:p>
                      <a:pPr algn="l"/>
                      <a:r>
                        <a:rPr lang="en-GB" sz="1500" b="1">
                          <a:effectLst/>
                          <a:latin typeface="Arial" panose="020B0604020202020204" pitchFamily="34" charset="0"/>
                          <a:ea typeface="Calibri" panose="020F0502020204030204" pitchFamily="34" charset="0"/>
                          <a:cs typeface="Arial" panose="020B0604020202020204" pitchFamily="34" charset="0"/>
                        </a:rPr>
                        <a:t>Support for Business</a:t>
                      </a:r>
                      <a:endParaRPr lang="en-GB" sz="150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marL="0" lvl="0" indent="0" algn="l">
                        <a:lnSpc>
                          <a:spcPct val="107000"/>
                        </a:lnSpc>
                        <a:spcAft>
                          <a:spcPts val="800"/>
                        </a:spcAft>
                        <a:buFont typeface="+mj-lt"/>
                        <a:buNone/>
                      </a:pPr>
                      <a:r>
                        <a:rPr lang="en-GB" sz="1500" b="0">
                          <a:effectLst/>
                          <a:latin typeface="Arial" panose="020B0604020202020204" pitchFamily="34" charset="0"/>
                          <a:ea typeface="Calibri" panose="020F0502020204030204" pitchFamily="34" charset="0"/>
                          <a:cs typeface="Arial" panose="020B0604020202020204" pitchFamily="34" charset="0"/>
                        </a:rPr>
                        <a:t>(1) Business Productivity Programme</a:t>
                      </a:r>
                    </a:p>
                  </a:txBody>
                  <a:tcPr marL="68580" marR="68580" marT="0" marB="0">
                    <a:solidFill>
                      <a:schemeClr val="bg1">
                        <a:lumMod val="95000"/>
                      </a:schemeClr>
                    </a:solidFill>
                  </a:tcPr>
                </a:tc>
                <a:tc>
                  <a:txBody>
                    <a:bodyPr/>
                    <a:lstStyle/>
                    <a:p>
                      <a:pPr algn="ctr">
                        <a:lnSpc>
                          <a:spcPct val="115000"/>
                        </a:lnSpc>
                        <a:spcAft>
                          <a:spcPts val="1000"/>
                        </a:spcAft>
                      </a:pPr>
                      <a:r>
                        <a:rPr lang="en-GB" sz="1500">
                          <a:effectLst/>
                          <a:latin typeface="Arial" panose="020B0604020202020204" pitchFamily="34" charset="0"/>
                          <a:ea typeface="Calibri" panose="020F0502020204030204" pitchFamily="34" charset="0"/>
                          <a:cs typeface="Arial" panose="020B0604020202020204" pitchFamily="34" charset="0"/>
                        </a:rPr>
                        <a:t>£3.5m </a:t>
                      </a:r>
                    </a:p>
                  </a:txBody>
                  <a:tcPr marL="68580" marR="68580" marT="0" marB="0" anchor="ctr">
                    <a:solidFill>
                      <a:schemeClr val="bg1">
                        <a:lumMod val="95000"/>
                      </a:schemeClr>
                    </a:solidFill>
                  </a:tcPr>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GB" sz="1500">
                          <a:effectLst/>
                          <a:latin typeface="Arial" panose="020B0604020202020204" pitchFamily="34" charset="0"/>
                          <a:ea typeface="Times New Roman" panose="02020603050405020304" pitchFamily="18" charset="0"/>
                          <a:cs typeface="Arial" panose="020B0604020202020204" pitchFamily="34" charset="0"/>
                        </a:rPr>
                        <a:t>Approved ready to deliver</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45564691"/>
                  </a:ext>
                </a:extLst>
              </a:tr>
              <a:tr h="370840">
                <a:tc>
                  <a:txBody>
                    <a:bodyPr/>
                    <a:lstStyle/>
                    <a:p>
                      <a:pPr algn="l"/>
                      <a:r>
                        <a:rPr lang="en-GB" sz="1500" b="1">
                          <a:effectLst/>
                          <a:latin typeface="Arial" panose="020B0604020202020204" pitchFamily="34" charset="0"/>
                          <a:ea typeface="Calibri" panose="020F0502020204030204" pitchFamily="34" charset="0"/>
                          <a:cs typeface="Arial" panose="020B0604020202020204" pitchFamily="34" charset="0"/>
                        </a:rPr>
                        <a:t>Support for Business</a:t>
                      </a:r>
                      <a:endParaRPr lang="en-GB" sz="150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marL="0" lvl="0" indent="0" algn="l">
                        <a:lnSpc>
                          <a:spcPct val="107000"/>
                        </a:lnSpc>
                        <a:spcAft>
                          <a:spcPts val="800"/>
                        </a:spcAft>
                        <a:buFont typeface="+mj-lt"/>
                        <a:buNone/>
                      </a:pPr>
                      <a:r>
                        <a:rPr lang="en-GB" sz="1500" b="0">
                          <a:effectLst/>
                          <a:latin typeface="Arial" panose="020B0604020202020204" pitchFamily="34" charset="0"/>
                          <a:ea typeface="Calibri" panose="020F0502020204030204" pitchFamily="34" charset="0"/>
                          <a:cs typeface="Arial" panose="020B0604020202020204" pitchFamily="34" charset="0"/>
                        </a:rPr>
                        <a:t>(2) Digital Enterprise </a:t>
                      </a:r>
                    </a:p>
                  </a:txBody>
                  <a:tcPr marL="68580" marR="68580" marT="0" marB="0">
                    <a:solidFill>
                      <a:schemeClr val="bg1">
                        <a:lumMod val="95000"/>
                      </a:schemeClr>
                    </a:solidFill>
                  </a:tcPr>
                </a:tc>
                <a:tc>
                  <a:txBody>
                    <a:bodyPr/>
                    <a:lstStyle/>
                    <a:p>
                      <a:pPr algn="ctr">
                        <a:lnSpc>
                          <a:spcPct val="115000"/>
                        </a:lnSpc>
                        <a:spcAft>
                          <a:spcPts val="1000"/>
                        </a:spcAft>
                      </a:pPr>
                      <a:r>
                        <a:rPr lang="en-GB" sz="1500">
                          <a:effectLst/>
                          <a:latin typeface="Arial" panose="020B0604020202020204" pitchFamily="34" charset="0"/>
                          <a:ea typeface="Calibri" panose="020F0502020204030204" pitchFamily="34" charset="0"/>
                          <a:cs typeface="Arial" panose="020B0604020202020204" pitchFamily="34" charset="0"/>
                        </a:rPr>
                        <a:t>£4.67m</a:t>
                      </a:r>
                    </a:p>
                  </a:txBody>
                  <a:tcPr marL="68580" marR="68580" marT="0" marB="0" anchor="ctr">
                    <a:solidFill>
                      <a:schemeClr val="bg1">
                        <a:lumMod val="95000"/>
                      </a:schemeClr>
                    </a:solidFill>
                  </a:tcPr>
                </a:tc>
                <a:tc>
                  <a:txBody>
                    <a:bodyPr/>
                    <a:lstStyle/>
                    <a:p>
                      <a:pPr algn="l">
                        <a:lnSpc>
                          <a:spcPct val="115000"/>
                        </a:lnSpc>
                        <a:spcAft>
                          <a:spcPts val="1000"/>
                        </a:spcAft>
                      </a:pPr>
                      <a:r>
                        <a:rPr lang="en-GB" sz="1500">
                          <a:effectLst/>
                          <a:latin typeface="Arial" panose="020B0604020202020204" pitchFamily="34" charset="0"/>
                          <a:ea typeface="Times New Roman" panose="02020603050405020304" pitchFamily="18" charset="0"/>
                          <a:cs typeface="Arial" panose="020B0604020202020204" pitchFamily="34" charset="0"/>
                        </a:rPr>
                        <a:t>Approved ready to deliver</a:t>
                      </a:r>
                      <a:endParaRPr lang="en-GB" sz="15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3798289196"/>
                  </a:ext>
                </a:extLst>
              </a:tr>
            </a:tbl>
          </a:graphicData>
        </a:graphic>
      </p:graphicFrame>
      <p:pic>
        <p:nvPicPr>
          <p:cNvPr id="2" name="Picture 1">
            <a:extLst>
              <a:ext uri="{FF2B5EF4-FFF2-40B4-BE49-F238E27FC236}">
                <a16:creationId xmlns:a16="http://schemas.microsoft.com/office/drawing/2014/main" id="{9FF80A04-A61E-A7C6-9C6E-8C9B10217B9B}"/>
              </a:ext>
            </a:extLst>
          </p:cNvPr>
          <p:cNvPicPr>
            <a:picLocks noChangeAspect="1"/>
          </p:cNvPicPr>
          <p:nvPr/>
        </p:nvPicPr>
        <p:blipFill>
          <a:blip r:embed="rId3"/>
          <a:stretch>
            <a:fillRect/>
          </a:stretch>
        </p:blipFill>
        <p:spPr>
          <a:xfrm>
            <a:off x="4752323" y="290105"/>
            <a:ext cx="7102234" cy="710045"/>
          </a:xfrm>
          <a:prstGeom prst="rect">
            <a:avLst/>
          </a:prstGeom>
        </p:spPr>
      </p:pic>
    </p:spTree>
    <p:extLst>
      <p:ext uri="{BB962C8B-B14F-4D97-AF65-F5344CB8AC3E}">
        <p14:creationId xmlns:p14="http://schemas.microsoft.com/office/powerpoint/2010/main" val="12358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a:xfrm>
            <a:off x="655726" y="178784"/>
            <a:ext cx="10515599" cy="932688"/>
          </a:xfrm>
        </p:spPr>
        <p:txBody>
          <a:bodyPr vert="horz" lIns="91440" tIns="45720" rIns="91440" bIns="45720" rtlCol="0" anchor="b">
            <a:normAutofit/>
          </a:bodyPr>
          <a:lstStyle/>
          <a:p>
            <a:r>
              <a:rPr lang="en-US" sz="4000" kern="1200">
                <a:solidFill>
                  <a:schemeClr val="tx1"/>
                </a:solidFill>
                <a:latin typeface="+mj-lt"/>
                <a:ea typeface="+mj-ea"/>
                <a:cs typeface="+mj-cs"/>
              </a:rPr>
              <a:t>Summary of LIPs</a:t>
            </a:r>
            <a:endParaRPr lang="en-US" sz="4000" kern="1200">
              <a:solidFill>
                <a:srgbClr val="009A91"/>
              </a:solidFill>
              <a:latin typeface="+mj-lt"/>
              <a:ea typeface="+mj-ea"/>
              <a:cs typeface="+mj-cs"/>
            </a:endParaRPr>
          </a:p>
        </p:txBody>
      </p:sp>
      <p:graphicFrame>
        <p:nvGraphicFramePr>
          <p:cNvPr id="13" name="Table 13">
            <a:extLst>
              <a:ext uri="{FF2B5EF4-FFF2-40B4-BE49-F238E27FC236}">
                <a16:creationId xmlns:a16="http://schemas.microsoft.com/office/drawing/2014/main" id="{1D73B809-ACA3-0C0B-2740-7E8C2A4BD068}"/>
              </a:ext>
            </a:extLst>
          </p:cNvPr>
          <p:cNvGraphicFramePr>
            <a:graphicFrameLocks noGrp="1"/>
          </p:cNvGraphicFramePr>
          <p:nvPr>
            <p:extLst>
              <p:ext uri="{D42A27DB-BD31-4B8C-83A1-F6EECF244321}">
                <p14:modId xmlns:p14="http://schemas.microsoft.com/office/powerpoint/2010/main" val="997260681"/>
              </p:ext>
            </p:extLst>
          </p:nvPr>
        </p:nvGraphicFramePr>
        <p:xfrm>
          <a:off x="655726" y="1562147"/>
          <a:ext cx="10880548" cy="3951139"/>
        </p:xfrm>
        <a:graphic>
          <a:graphicData uri="http://schemas.openxmlformats.org/drawingml/2006/table">
            <a:tbl>
              <a:tblPr firstRow="1" bandRow="1">
                <a:tableStyleId>{5C22544A-7EE6-4342-B048-85BDC9FD1C3A}</a:tableStyleId>
              </a:tblPr>
              <a:tblGrid>
                <a:gridCol w="1736038">
                  <a:extLst>
                    <a:ext uri="{9D8B030D-6E8A-4147-A177-3AD203B41FA5}">
                      <a16:colId xmlns:a16="http://schemas.microsoft.com/office/drawing/2014/main" val="3076250972"/>
                    </a:ext>
                  </a:extLst>
                </a:gridCol>
                <a:gridCol w="4893067">
                  <a:extLst>
                    <a:ext uri="{9D8B030D-6E8A-4147-A177-3AD203B41FA5}">
                      <a16:colId xmlns:a16="http://schemas.microsoft.com/office/drawing/2014/main" val="3150396759"/>
                    </a:ext>
                  </a:extLst>
                </a:gridCol>
                <a:gridCol w="1531306">
                  <a:extLst>
                    <a:ext uri="{9D8B030D-6E8A-4147-A177-3AD203B41FA5}">
                      <a16:colId xmlns:a16="http://schemas.microsoft.com/office/drawing/2014/main" val="2914978827"/>
                    </a:ext>
                  </a:extLst>
                </a:gridCol>
                <a:gridCol w="2720137">
                  <a:extLst>
                    <a:ext uri="{9D8B030D-6E8A-4147-A177-3AD203B41FA5}">
                      <a16:colId xmlns:a16="http://schemas.microsoft.com/office/drawing/2014/main" val="2524000796"/>
                    </a:ext>
                  </a:extLst>
                </a:gridCol>
              </a:tblGrid>
              <a:tr h="414411">
                <a:tc>
                  <a:txBody>
                    <a:bodyPr/>
                    <a:lstStyle/>
                    <a:p>
                      <a:r>
                        <a:rPr lang="en-GB" sz="1500">
                          <a:solidFill>
                            <a:schemeClr val="tx1"/>
                          </a:solidFill>
                          <a:latin typeface="Arial" panose="020B0604020202020204" pitchFamily="34" charset="0"/>
                          <a:cs typeface="Arial" panose="020B0604020202020204" pitchFamily="34" charset="0"/>
                        </a:rPr>
                        <a:t>Pillar</a:t>
                      </a:r>
                    </a:p>
                  </a:txBody>
                  <a:tcPr>
                    <a:solidFill>
                      <a:srgbClr val="949499"/>
                    </a:solidFill>
                  </a:tcPr>
                </a:tc>
                <a:tc>
                  <a:txBody>
                    <a:bodyPr/>
                    <a:lstStyle/>
                    <a:p>
                      <a:r>
                        <a:rPr lang="en-GB" sz="1500" b="1" kern="1200">
                          <a:solidFill>
                            <a:schemeClr val="tx1"/>
                          </a:solidFill>
                          <a:effectLst/>
                          <a:latin typeface="Arial" panose="020B0604020202020204" pitchFamily="34" charset="0"/>
                          <a:ea typeface="+mn-ea"/>
                          <a:cs typeface="Arial" panose="020B0604020202020204" pitchFamily="34" charset="0"/>
                        </a:rPr>
                        <a:t>WEST YORKSHIRE LOCAL INVESTMENT PLAN -PROJECT/PROGRAMME AREAS (Strands)</a:t>
                      </a:r>
                      <a:endParaRPr lang="en-GB" sz="1500">
                        <a:solidFill>
                          <a:schemeClr val="tx1"/>
                        </a:solidFill>
                        <a:latin typeface="Arial" panose="020B0604020202020204" pitchFamily="34" charset="0"/>
                        <a:cs typeface="Arial" panose="020B0604020202020204" pitchFamily="34" charset="0"/>
                      </a:endParaRPr>
                    </a:p>
                  </a:txBody>
                  <a:tcPr>
                    <a:solidFill>
                      <a:srgbClr val="949499"/>
                    </a:solidFill>
                  </a:tcPr>
                </a:tc>
                <a:tc>
                  <a:txBody>
                    <a:bodyPr/>
                    <a:lstStyle/>
                    <a:p>
                      <a:r>
                        <a:rPr lang="en-GB" sz="1500">
                          <a:solidFill>
                            <a:schemeClr val="tx1"/>
                          </a:solidFill>
                          <a:latin typeface="Arial" panose="020B0604020202020204" pitchFamily="34" charset="0"/>
                          <a:cs typeface="Arial" panose="020B0604020202020204" pitchFamily="34" charset="0"/>
                        </a:rPr>
                        <a:t>Funding</a:t>
                      </a:r>
                    </a:p>
                  </a:txBody>
                  <a:tcPr>
                    <a:solidFill>
                      <a:srgbClr val="949499"/>
                    </a:solidFill>
                  </a:tcPr>
                </a:tc>
                <a:tc>
                  <a:txBody>
                    <a:bodyPr/>
                    <a:lstStyle/>
                    <a:p>
                      <a:r>
                        <a:rPr lang="en-GB" sz="1500">
                          <a:solidFill>
                            <a:schemeClr val="tx1"/>
                          </a:solidFill>
                          <a:latin typeface="Arial" panose="020B0604020202020204" pitchFamily="34" charset="0"/>
                          <a:cs typeface="Arial" panose="020B0604020202020204" pitchFamily="34" charset="0"/>
                        </a:rPr>
                        <a:t>Progress Made</a:t>
                      </a:r>
                    </a:p>
                  </a:txBody>
                  <a:tcPr>
                    <a:solidFill>
                      <a:srgbClr val="949499"/>
                    </a:solidFill>
                  </a:tcPr>
                </a:tc>
                <a:extLst>
                  <a:ext uri="{0D108BD9-81ED-4DB2-BD59-A6C34878D82A}">
                    <a16:rowId xmlns:a16="http://schemas.microsoft.com/office/drawing/2014/main" val="2916854182"/>
                  </a:ext>
                </a:extLst>
              </a:tr>
              <a:tr h="632105">
                <a:tc>
                  <a:txBody>
                    <a:bodyPr/>
                    <a:lstStyle/>
                    <a:p>
                      <a:pPr marL="0" lvl="0" indent="0" algn="l">
                        <a:lnSpc>
                          <a:spcPct val="107000"/>
                        </a:lnSpc>
                        <a:spcAft>
                          <a:spcPts val="800"/>
                        </a:spcAft>
                        <a:buFont typeface="+mj-lt"/>
                        <a:buNone/>
                      </a:pPr>
                      <a:endPar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l">
                        <a:lnSpc>
                          <a:spcPct val="107000"/>
                        </a:lnSpc>
                        <a:spcAft>
                          <a:spcPts val="800"/>
                        </a:spcAft>
                        <a:buFont typeface="+mj-lt"/>
                        <a:buNone/>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Remaining funds Pillar 2</a:t>
                      </a:r>
                    </a:p>
                  </a:txBody>
                  <a:tcPr marL="68580" marR="68580" marT="0" marB="0">
                    <a:solidFill>
                      <a:schemeClr val="bg1">
                        <a:lumMod val="95000"/>
                      </a:schemeClr>
                    </a:solidFill>
                  </a:tcPr>
                </a:tc>
                <a:tc>
                  <a:txBody>
                    <a:bodyPr/>
                    <a:lstStyle/>
                    <a:p>
                      <a:pPr marL="285750" lvl="0" indent="-285750">
                        <a:buFont typeface="Arial" panose="020B0604020202020204" pitchFamily="34" charset="0"/>
                        <a:buChar char="•"/>
                      </a:pPr>
                      <a:endPar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Export and Internationalisation </a:t>
                      </a:r>
                    </a:p>
                    <a:p>
                      <a:pPr marL="285750" lvl="0" indent="-285750">
                        <a:buFont typeface="Arial" panose="020B0604020202020204" pitchFamily="34" charset="0"/>
                        <a:buChar char="•"/>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Alternative Business Models pilot </a:t>
                      </a:r>
                    </a:p>
                    <a:p>
                      <a:pPr marL="285750" lvl="0" indent="-285750">
                        <a:buFont typeface="Arial" panose="020B0604020202020204" pitchFamily="34" charset="0"/>
                        <a:buChar char="•"/>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Innovation for Business Resilience and Growth</a:t>
                      </a:r>
                      <a:endParaRPr lang="en-GB" sz="15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000"/>
                        </a:spcAft>
                      </a:pPr>
                      <a:endParaRPr lang="en-GB" sz="15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£11.8m</a:t>
                      </a:r>
                      <a:endParaRPr lang="en-GB" sz="15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1">
                        <a:lumMod val="95000"/>
                      </a:schemeClr>
                    </a:solidFill>
                  </a:tcPr>
                </a:tc>
                <a:tc>
                  <a:txBody>
                    <a:bodyPr/>
                    <a:lstStyle/>
                    <a:p>
                      <a:pPr algn="l">
                        <a:lnSpc>
                          <a:spcPct val="100000"/>
                        </a:lnSpc>
                        <a:spcAft>
                          <a:spcPts val="1000"/>
                        </a:spcAft>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Invitation to Bid Published</a:t>
                      </a:r>
                    </a:p>
                  </a:txBody>
                  <a:tcPr marL="68580" marR="68580" marT="0" marB="0" anchor="ctr">
                    <a:solidFill>
                      <a:schemeClr val="bg1">
                        <a:lumMod val="95000"/>
                      </a:schemeClr>
                    </a:solidFill>
                  </a:tcPr>
                </a:tc>
                <a:extLst>
                  <a:ext uri="{0D108BD9-81ED-4DB2-BD59-A6C34878D82A}">
                    <a16:rowId xmlns:a16="http://schemas.microsoft.com/office/drawing/2014/main" val="2826088394"/>
                  </a:ext>
                </a:extLst>
              </a:tr>
              <a:tr h="477986">
                <a:tc rowSpan="2">
                  <a:txBody>
                    <a:bodyPr/>
                    <a:lstStyle/>
                    <a:p>
                      <a:pPr algn="l">
                        <a:lnSpc>
                          <a:spcPct val="115000"/>
                        </a:lnSpc>
                        <a:spcAft>
                          <a:spcPts val="1000"/>
                        </a:spcAft>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People and Skills</a:t>
                      </a:r>
                    </a:p>
                  </a:txBody>
                  <a:tcPr marL="68580" marR="68580" marT="0" marB="0" anchor="ctr">
                    <a:solidFill>
                      <a:srgbClr val="D0F2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a:solidFill>
                            <a:schemeClr val="tx1"/>
                          </a:solidFill>
                          <a:effectLst/>
                          <a:latin typeface="Arial" panose="020B0604020202020204" pitchFamily="34" charset="0"/>
                          <a:ea typeface="Calibri" panose="020F0502020204030204" pitchFamily="34" charset="0"/>
                          <a:cs typeface="Arial" panose="020B0604020202020204" pitchFamily="34" charset="0"/>
                        </a:rPr>
                        <a:t>Employment WY</a:t>
                      </a:r>
                    </a:p>
                    <a:p>
                      <a:pPr algn="l"/>
                      <a:endParaRPr lang="en-GB" sz="15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D0F2F4"/>
                    </a:solidFill>
                  </a:tcPr>
                </a:tc>
                <a:tc rowSpan="2">
                  <a:txBody>
                    <a:bodyPr/>
                    <a:lstStyle/>
                    <a:p>
                      <a:pPr algn="ctr">
                        <a:lnSpc>
                          <a:spcPct val="115000"/>
                        </a:lnSpc>
                        <a:spcAft>
                          <a:spcPts val="1000"/>
                        </a:spcAft>
                      </a:pPr>
                      <a:r>
                        <a:rPr lang="en-GB" sz="1500" b="1">
                          <a:solidFill>
                            <a:schemeClr val="tx1"/>
                          </a:solidFill>
                          <a:effectLst/>
                          <a:latin typeface="Arial" panose="020B0604020202020204" pitchFamily="34" charset="0"/>
                          <a:cs typeface="Arial" panose="020B0604020202020204" pitchFamily="34" charset="0"/>
                        </a:rPr>
                        <a:t>£14m </a:t>
                      </a:r>
                    </a:p>
                  </a:txBody>
                  <a:tcPr marL="68580" marR="68580" marT="0" marB="0" anchor="ctr">
                    <a:solidFill>
                      <a:srgbClr val="D0F2F4"/>
                    </a:solidFill>
                  </a:tcPr>
                </a:tc>
                <a:tc rowSpan="2">
                  <a:txBody>
                    <a:bodyPr/>
                    <a:lstStyle/>
                    <a:p>
                      <a:pPr algn="l">
                        <a:lnSpc>
                          <a:spcPct val="100000"/>
                        </a:lnSpc>
                        <a:spcAft>
                          <a:spcPts val="1000"/>
                        </a:spcAft>
                      </a:pPr>
                      <a:r>
                        <a:rPr lang="en-GB" sz="1500">
                          <a:solidFill>
                            <a:schemeClr val="tx1"/>
                          </a:solidFill>
                          <a:effectLst/>
                          <a:latin typeface="Arial" panose="020B0604020202020204" pitchFamily="34" charset="0"/>
                          <a:cs typeface="Arial" panose="020B0604020202020204" pitchFamily="34" charset="0"/>
                        </a:rPr>
                        <a:t>Given Pillar 3 does not start until April 2024 work will start to ramp up – moving towards approving the approach by the summer.</a:t>
                      </a:r>
                    </a:p>
                  </a:txBody>
                  <a:tcPr marL="68580" marR="68580" marT="0" marB="0" anchor="ctr">
                    <a:solidFill>
                      <a:srgbClr val="D0F2F4"/>
                    </a:solidFill>
                  </a:tcPr>
                </a:tc>
                <a:extLst>
                  <a:ext uri="{0D108BD9-81ED-4DB2-BD59-A6C34878D82A}">
                    <a16:rowId xmlns:a16="http://schemas.microsoft.com/office/drawing/2014/main" val="632245651"/>
                  </a:ext>
                </a:extLst>
              </a:tr>
              <a:tr h="564345">
                <a:tc vMerge="1">
                  <a:txBody>
                    <a:bodyPr/>
                    <a:lstStyle/>
                    <a:p>
                      <a:pPr algn="r">
                        <a:lnSpc>
                          <a:spcPct val="115000"/>
                        </a:lnSpc>
                        <a:spcAft>
                          <a:spcPts val="1000"/>
                        </a:spcAft>
                      </a:pPr>
                      <a:r>
                        <a:rPr lang="en-GB" sz="1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Communities &amp; Place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lvl="0" indent="0" algn="l">
                        <a:lnSpc>
                          <a:spcPct val="107000"/>
                        </a:lnSpc>
                        <a:buFont typeface="+mj-lt"/>
                        <a:buNone/>
                      </a:pPr>
                      <a:r>
                        <a:rPr lang="en-GB" sz="1500" b="0">
                          <a:solidFill>
                            <a:schemeClr val="tx1"/>
                          </a:solidFill>
                          <a:effectLst/>
                          <a:latin typeface="Arial" panose="020B0604020202020204" pitchFamily="34" charset="0"/>
                          <a:ea typeface="Calibri" panose="020F0502020204030204" pitchFamily="34" charset="0"/>
                          <a:cs typeface="Arial" panose="020B0604020202020204" pitchFamily="34" charset="0"/>
                        </a:rPr>
                        <a:t>Skill areas for open calls </a:t>
                      </a:r>
                    </a:p>
                    <a:p>
                      <a:pPr marL="342900" lvl="0" indent="-342900" algn="l">
                        <a:lnSpc>
                          <a:spcPct val="107000"/>
                        </a:lnSpc>
                        <a:buFont typeface="Symbol" panose="05050102010706020507" pitchFamily="18" charset="2"/>
                        <a:buChar char=""/>
                      </a:pPr>
                      <a:r>
                        <a:rPr lang="en-GB" sz="1500" b="0">
                          <a:solidFill>
                            <a:schemeClr val="tx1"/>
                          </a:solidFill>
                          <a:effectLst/>
                          <a:latin typeface="Arial" panose="020B0604020202020204" pitchFamily="34" charset="0"/>
                          <a:ea typeface="Calibri" panose="020F0502020204030204" pitchFamily="34" charset="0"/>
                          <a:cs typeface="Arial" panose="020B0604020202020204" pitchFamily="34" charset="0"/>
                        </a:rPr>
                        <a:t>Improve employment support for individuals from key groups </a:t>
                      </a:r>
                    </a:p>
                    <a:p>
                      <a:pPr marL="342900" lvl="0" indent="-342900" algn="l">
                        <a:lnSpc>
                          <a:spcPct val="107000"/>
                        </a:lnSpc>
                        <a:buFont typeface="Symbol" panose="05050102010706020507" pitchFamily="18" charset="2"/>
                        <a:buChar char=""/>
                      </a:pPr>
                      <a:r>
                        <a:rPr lang="en-GB" sz="1500" b="0">
                          <a:solidFill>
                            <a:schemeClr val="tx1"/>
                          </a:solidFill>
                          <a:effectLst/>
                          <a:latin typeface="Arial" panose="020B0604020202020204" pitchFamily="34" charset="0"/>
                          <a:ea typeface="Calibri" panose="020F0502020204030204" pitchFamily="34" charset="0"/>
                          <a:cs typeface="Arial" panose="020B0604020202020204" pitchFamily="34" charset="0"/>
                        </a:rPr>
                        <a:t>Skills for Workforce Programme </a:t>
                      </a:r>
                    </a:p>
                    <a:p>
                      <a:pPr marL="342900" lvl="0" indent="-342900" algn="l">
                        <a:lnSpc>
                          <a:spcPct val="107000"/>
                        </a:lnSpc>
                        <a:spcAft>
                          <a:spcPts val="800"/>
                        </a:spcAft>
                        <a:buFont typeface="Symbol" panose="05050102010706020507" pitchFamily="18" charset="2"/>
                        <a:buChar char=""/>
                      </a:pPr>
                      <a:r>
                        <a:rPr lang="en-GB" sz="1500" b="0">
                          <a:solidFill>
                            <a:schemeClr val="tx1"/>
                          </a:solidFill>
                          <a:effectLst/>
                          <a:latin typeface="Arial" panose="020B0604020202020204" pitchFamily="34" charset="0"/>
                          <a:ea typeface="Calibri" panose="020F0502020204030204" pitchFamily="34" charset="0"/>
                          <a:cs typeface="Arial" panose="020B0604020202020204" pitchFamily="34" charset="0"/>
                        </a:rPr>
                        <a:t>Community Grants programme</a:t>
                      </a:r>
                    </a:p>
                  </a:txBody>
                  <a:tcPr marL="68580" marR="68580" marT="0" marB="0">
                    <a:solidFill>
                      <a:srgbClr val="D0F2F4"/>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668248281"/>
                  </a:ext>
                </a:extLst>
              </a:tr>
              <a:tr h="564345">
                <a:tc gridSpan="3">
                  <a:txBody>
                    <a:bodyPr/>
                    <a:lstStyle/>
                    <a:p>
                      <a:pPr algn="l">
                        <a:lnSpc>
                          <a:spcPct val="115000"/>
                        </a:lnSpc>
                        <a:spcAft>
                          <a:spcPts val="1000"/>
                        </a:spcAft>
                      </a:pPr>
                      <a:r>
                        <a:rPr lang="en-GB" sz="1500" b="1">
                          <a:solidFill>
                            <a:schemeClr val="tx1"/>
                          </a:solidFill>
                          <a:effectLst/>
                          <a:latin typeface="Arial" panose="020B0604020202020204" pitchFamily="34" charset="0"/>
                          <a:ea typeface="Calibri" panose="020F0502020204030204" pitchFamily="34" charset="0"/>
                          <a:cs typeface="Arial" panose="020B0604020202020204" pitchFamily="34" charset="0"/>
                        </a:rPr>
                        <a:t>UKSPF Total</a:t>
                      </a:r>
                    </a:p>
                  </a:txBody>
                  <a:tcPr marL="68580" marR="68580" marT="0" marB="0" anchor="ctr">
                    <a:solidFill>
                      <a:schemeClr val="bg1">
                        <a:lumMod val="95000"/>
                      </a:schemeClr>
                    </a:solidFill>
                  </a:tcPr>
                </a:tc>
                <a:tc hMerge="1">
                  <a:txBody>
                    <a:bodyPr/>
                    <a:lstStyle/>
                    <a:p>
                      <a:pPr marL="342900" lvl="0" indent="-342900" algn="r">
                        <a:lnSpc>
                          <a:spcPct val="107000"/>
                        </a:lnSpc>
                        <a:spcAft>
                          <a:spcPts val="800"/>
                        </a:spcAft>
                        <a:buFont typeface="Symbol" panose="05050102010706020507" pitchFamily="18" charset="2"/>
                        <a:buChar char=""/>
                      </a:pP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r">
                        <a:lnSpc>
                          <a:spcPct val="115000"/>
                        </a:lnSpc>
                        <a:spcAft>
                          <a:spcPts val="1000"/>
                        </a:spcAft>
                      </a:pPr>
                      <a:endParaRPr lang="en-GB"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500" b="1">
                          <a:solidFill>
                            <a:schemeClr val="tx1"/>
                          </a:solidFill>
                          <a:effectLst/>
                          <a:latin typeface="Arial" panose="020B0604020202020204" pitchFamily="34" charset="0"/>
                          <a:cs typeface="Arial" panose="020B0604020202020204" pitchFamily="34" charset="0"/>
                        </a:rPr>
                        <a:t>£65.2m</a:t>
                      </a:r>
                    </a:p>
                  </a:txBody>
                  <a:tcPr marL="68580" marR="68580" marT="0" marB="0" anchor="ctr">
                    <a:solidFill>
                      <a:schemeClr val="bg1">
                        <a:lumMod val="95000"/>
                      </a:schemeClr>
                    </a:solidFill>
                  </a:tcPr>
                </a:tc>
                <a:extLst>
                  <a:ext uri="{0D108BD9-81ED-4DB2-BD59-A6C34878D82A}">
                    <a16:rowId xmlns:a16="http://schemas.microsoft.com/office/drawing/2014/main" val="4129482622"/>
                  </a:ext>
                </a:extLst>
              </a:tr>
            </a:tbl>
          </a:graphicData>
        </a:graphic>
      </p:graphicFrame>
      <p:pic>
        <p:nvPicPr>
          <p:cNvPr id="2" name="Picture 1">
            <a:extLst>
              <a:ext uri="{FF2B5EF4-FFF2-40B4-BE49-F238E27FC236}">
                <a16:creationId xmlns:a16="http://schemas.microsoft.com/office/drawing/2014/main" id="{98BDD983-E2E1-05D7-E561-31B2F65FF7A1}"/>
              </a:ext>
            </a:extLst>
          </p:cNvPr>
          <p:cNvPicPr>
            <a:picLocks noChangeAspect="1"/>
          </p:cNvPicPr>
          <p:nvPr/>
        </p:nvPicPr>
        <p:blipFill>
          <a:blip r:embed="rId3"/>
          <a:stretch>
            <a:fillRect/>
          </a:stretch>
        </p:blipFill>
        <p:spPr>
          <a:xfrm>
            <a:off x="4558618" y="401427"/>
            <a:ext cx="7102234" cy="710045"/>
          </a:xfrm>
          <a:prstGeom prst="rect">
            <a:avLst/>
          </a:prstGeom>
        </p:spPr>
      </p:pic>
    </p:spTree>
    <p:extLst>
      <p:ext uri="{BB962C8B-B14F-4D97-AF65-F5344CB8AC3E}">
        <p14:creationId xmlns:p14="http://schemas.microsoft.com/office/powerpoint/2010/main" val="2965437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E8294-EAC5-4F41-97A9-409E192D04DA}"/>
              </a:ext>
            </a:extLst>
          </p:cNvPr>
          <p:cNvSpPr>
            <a:spLocks noGrp="1"/>
          </p:cNvSpPr>
          <p:nvPr>
            <p:ph type="title"/>
          </p:nvPr>
        </p:nvSpPr>
        <p:spPr>
          <a:xfrm>
            <a:off x="655726" y="178784"/>
            <a:ext cx="10515599" cy="932688"/>
          </a:xfrm>
        </p:spPr>
        <p:txBody>
          <a:bodyPr vert="horz" lIns="91440" tIns="45720" rIns="91440" bIns="45720" rtlCol="0" anchor="b">
            <a:normAutofit/>
          </a:bodyPr>
          <a:lstStyle/>
          <a:p>
            <a:r>
              <a:rPr lang="en-US" sz="4000" kern="1200">
                <a:solidFill>
                  <a:schemeClr val="tx1"/>
                </a:solidFill>
                <a:latin typeface="+mj-lt"/>
                <a:ea typeface="+mj-ea"/>
                <a:cs typeface="+mj-cs"/>
              </a:rPr>
              <a:t>Summary of LIPs</a:t>
            </a:r>
            <a:endParaRPr lang="en-US" sz="4000" kern="1200">
              <a:solidFill>
                <a:srgbClr val="009A91"/>
              </a:solidFill>
              <a:latin typeface="+mj-lt"/>
              <a:ea typeface="+mj-ea"/>
              <a:cs typeface="+mj-cs"/>
            </a:endParaRPr>
          </a:p>
        </p:txBody>
      </p:sp>
      <p:graphicFrame>
        <p:nvGraphicFramePr>
          <p:cNvPr id="2" name="Table 2">
            <a:extLst>
              <a:ext uri="{FF2B5EF4-FFF2-40B4-BE49-F238E27FC236}">
                <a16:creationId xmlns:a16="http://schemas.microsoft.com/office/drawing/2014/main" id="{C47FC9D2-558D-FE64-E5DA-ADAF302189FA}"/>
              </a:ext>
            </a:extLst>
          </p:cNvPr>
          <p:cNvGraphicFramePr>
            <a:graphicFrameLocks noGrp="1"/>
          </p:cNvGraphicFramePr>
          <p:nvPr>
            <p:extLst>
              <p:ext uri="{D42A27DB-BD31-4B8C-83A1-F6EECF244321}">
                <p14:modId xmlns:p14="http://schemas.microsoft.com/office/powerpoint/2010/main" val="998172636"/>
              </p:ext>
            </p:extLst>
          </p:nvPr>
        </p:nvGraphicFramePr>
        <p:xfrm>
          <a:off x="655726" y="1522098"/>
          <a:ext cx="10880547" cy="2260600"/>
        </p:xfrm>
        <a:graphic>
          <a:graphicData uri="http://schemas.openxmlformats.org/drawingml/2006/table">
            <a:tbl>
              <a:tblPr firstRow="1" bandRow="1">
                <a:tableStyleId>{5C22544A-7EE6-4342-B048-85BDC9FD1C3A}</a:tableStyleId>
              </a:tblPr>
              <a:tblGrid>
                <a:gridCol w="5359409">
                  <a:extLst>
                    <a:ext uri="{9D8B030D-6E8A-4147-A177-3AD203B41FA5}">
                      <a16:colId xmlns:a16="http://schemas.microsoft.com/office/drawing/2014/main" val="2245269831"/>
                    </a:ext>
                  </a:extLst>
                </a:gridCol>
                <a:gridCol w="1894289">
                  <a:extLst>
                    <a:ext uri="{9D8B030D-6E8A-4147-A177-3AD203B41FA5}">
                      <a16:colId xmlns:a16="http://schemas.microsoft.com/office/drawing/2014/main" val="2296930315"/>
                    </a:ext>
                  </a:extLst>
                </a:gridCol>
                <a:gridCol w="3626849">
                  <a:extLst>
                    <a:ext uri="{9D8B030D-6E8A-4147-A177-3AD203B41FA5}">
                      <a16:colId xmlns:a16="http://schemas.microsoft.com/office/drawing/2014/main" val="1005690488"/>
                    </a:ext>
                  </a:extLst>
                </a:gridCol>
              </a:tblGrid>
              <a:tr h="370840">
                <a:tc>
                  <a:txBody>
                    <a:bodyPr/>
                    <a:lstStyle/>
                    <a:p>
                      <a:r>
                        <a:rPr lang="en-GB">
                          <a:solidFill>
                            <a:schemeClr val="tx1"/>
                          </a:solidFill>
                        </a:rPr>
                        <a:t>Activity</a:t>
                      </a:r>
                    </a:p>
                  </a:txBody>
                  <a:tcPr>
                    <a:solidFill>
                      <a:schemeClr val="bg1">
                        <a:lumMod val="85000"/>
                      </a:schemeClr>
                    </a:solidFill>
                  </a:tcPr>
                </a:tc>
                <a:tc>
                  <a:txBody>
                    <a:bodyPr/>
                    <a:lstStyle/>
                    <a:p>
                      <a:r>
                        <a:rPr lang="en-GB">
                          <a:solidFill>
                            <a:schemeClr val="tx1"/>
                          </a:solidFill>
                        </a:rPr>
                        <a:t>Funding</a:t>
                      </a:r>
                    </a:p>
                  </a:txBody>
                  <a:tcPr>
                    <a:solidFill>
                      <a:schemeClr val="bg1">
                        <a:lumMod val="85000"/>
                      </a:schemeClr>
                    </a:solidFill>
                  </a:tcPr>
                </a:tc>
                <a:tc>
                  <a:txBody>
                    <a:bodyPr/>
                    <a:lstStyle/>
                    <a:p>
                      <a:r>
                        <a:rPr lang="en-GB">
                          <a:solidFill>
                            <a:schemeClr val="tx1"/>
                          </a:solidFill>
                        </a:rPr>
                        <a:t>Progress Made</a:t>
                      </a:r>
                    </a:p>
                  </a:txBody>
                  <a:tcPr>
                    <a:solidFill>
                      <a:schemeClr val="bg1">
                        <a:lumMod val="85000"/>
                      </a:schemeClr>
                    </a:solidFill>
                  </a:tcPr>
                </a:tc>
                <a:extLst>
                  <a:ext uri="{0D108BD9-81ED-4DB2-BD59-A6C34878D82A}">
                    <a16:rowId xmlns:a16="http://schemas.microsoft.com/office/drawing/2014/main" val="3911782423"/>
                  </a:ext>
                </a:extLst>
              </a:tr>
              <a:tr h="559789">
                <a:tc>
                  <a:txBody>
                    <a:bodyPr/>
                    <a:lstStyle/>
                    <a:p>
                      <a:r>
                        <a:rPr lang="en-GB" sz="1600" b="1">
                          <a:latin typeface="Arial" panose="020B0604020202020204" pitchFamily="34" charset="0"/>
                          <a:cs typeface="Arial" panose="020B0604020202020204" pitchFamily="34" charset="0"/>
                        </a:rPr>
                        <a:t>Rural Fund</a:t>
                      </a:r>
                    </a:p>
                  </a:txBody>
                  <a:tcPr>
                    <a:solidFill>
                      <a:srgbClr val="D0F2F4"/>
                    </a:solidFill>
                  </a:tcPr>
                </a:tc>
                <a:tc>
                  <a:txBody>
                    <a:bodyPr/>
                    <a:lstStyle/>
                    <a:p>
                      <a:r>
                        <a:rPr lang="en-GB" sz="1600">
                          <a:latin typeface="Arial" panose="020B0604020202020204" pitchFamily="34" charset="0"/>
                          <a:cs typeface="Arial" panose="020B0604020202020204" pitchFamily="34" charset="0"/>
                        </a:rPr>
                        <a:t>£2.56m</a:t>
                      </a:r>
                    </a:p>
                  </a:txBody>
                  <a:tcPr>
                    <a:solidFill>
                      <a:srgbClr val="D0F2F4"/>
                    </a:solidFill>
                  </a:tcPr>
                </a:tc>
                <a:tc>
                  <a:txBody>
                    <a:bodyPr/>
                    <a:lstStyle/>
                    <a:p>
                      <a:r>
                        <a:rPr lang="en-GB" sz="1600">
                          <a:latin typeface="Arial" panose="020B0604020202020204" pitchFamily="34" charset="0"/>
                          <a:cs typeface="Arial" panose="020B0604020202020204" pitchFamily="34" charset="0"/>
                        </a:rPr>
                        <a:t>Proposed Approach set out at </a:t>
                      </a:r>
                      <a:r>
                        <a:rPr lang="en-GB" sz="1600" b="1">
                          <a:latin typeface="Arial" panose="020B0604020202020204" pitchFamily="34" charset="0"/>
                          <a:cs typeface="Arial" panose="020B0604020202020204" pitchFamily="34" charset="0"/>
                        </a:rPr>
                        <a:t>item 5 on agenda</a:t>
                      </a:r>
                    </a:p>
                    <a:p>
                      <a:endParaRPr lang="en-GB" sz="1600">
                        <a:latin typeface="Arial" panose="020B0604020202020204" pitchFamily="34" charset="0"/>
                        <a:cs typeface="Arial" panose="020B0604020202020204" pitchFamily="34" charset="0"/>
                      </a:endParaRPr>
                    </a:p>
                  </a:txBody>
                  <a:tcPr>
                    <a:solidFill>
                      <a:srgbClr val="D0F2F4"/>
                    </a:solidFill>
                  </a:tcPr>
                </a:tc>
                <a:extLst>
                  <a:ext uri="{0D108BD9-81ED-4DB2-BD59-A6C34878D82A}">
                    <a16:rowId xmlns:a16="http://schemas.microsoft.com/office/drawing/2014/main" val="748833672"/>
                  </a:ext>
                </a:extLst>
              </a:tr>
              <a:tr h="370840">
                <a:tc>
                  <a:txBody>
                    <a:bodyPr/>
                    <a:lstStyle/>
                    <a:p>
                      <a:r>
                        <a:rPr lang="en-GB" sz="1600" b="1">
                          <a:latin typeface="Arial" panose="020B0604020202020204" pitchFamily="34" charset="0"/>
                          <a:cs typeface="Arial" panose="020B0604020202020204" pitchFamily="34" charset="0"/>
                        </a:rPr>
                        <a:t>Multiply</a:t>
                      </a:r>
                      <a:r>
                        <a:rPr lang="en-GB" sz="1600">
                          <a:latin typeface="Arial" panose="020B0604020202020204" pitchFamily="34" charset="0"/>
                          <a:cs typeface="Arial" panose="020B0604020202020204" pitchFamily="34" charset="0"/>
                        </a:rPr>
                        <a:t> – Amount available for delivery </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Individual Focused </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Business Focussed</a:t>
                      </a:r>
                    </a:p>
                    <a:p>
                      <a:pPr marL="285750" indent="-285750">
                        <a:buFont typeface="Arial" panose="020B0604020202020204" pitchFamily="34" charset="0"/>
                        <a:buChar char="•"/>
                      </a:pPr>
                      <a:r>
                        <a:rPr lang="en-GB" sz="1600">
                          <a:latin typeface="Arial" panose="020B0604020202020204" pitchFamily="34" charset="0"/>
                          <a:cs typeface="Arial" panose="020B0604020202020204" pitchFamily="34" charset="0"/>
                        </a:rPr>
                        <a:t>Capacity Building</a:t>
                      </a:r>
                    </a:p>
                  </a:txBody>
                  <a:tcPr>
                    <a:solidFill>
                      <a:schemeClr val="bg1">
                        <a:lumMod val="95000"/>
                      </a:schemeClr>
                    </a:solidFill>
                  </a:tcPr>
                </a:tc>
                <a:tc>
                  <a:txBody>
                    <a:bodyPr/>
                    <a:lstStyle/>
                    <a:p>
                      <a:r>
                        <a:rPr lang="en-GB" sz="1600">
                          <a:latin typeface="Arial" panose="020B0604020202020204" pitchFamily="34" charset="0"/>
                          <a:cs typeface="Arial" panose="020B0604020202020204" pitchFamily="34" charset="0"/>
                        </a:rPr>
                        <a:t>£11.3m</a:t>
                      </a:r>
                    </a:p>
                  </a:txBody>
                  <a:tcPr>
                    <a:solidFill>
                      <a:schemeClr val="bg1">
                        <a:lumMod val="95000"/>
                      </a:schemeClr>
                    </a:solidFill>
                  </a:tcPr>
                </a:tc>
                <a:tc>
                  <a:txBody>
                    <a:bodyPr/>
                    <a:lstStyle/>
                    <a:p>
                      <a:r>
                        <a:rPr lang="en-GB" sz="1600">
                          <a:latin typeface="Arial" panose="020B0604020202020204" pitchFamily="34" charset="0"/>
                          <a:cs typeface="Arial" panose="020B0604020202020204" pitchFamily="34" charset="0"/>
                        </a:rPr>
                        <a:t>Funding Agreements in place for 3 of the 6 workstreams.</a:t>
                      </a:r>
                    </a:p>
                    <a:p>
                      <a:endParaRPr lang="en-GB" sz="1600">
                        <a:latin typeface="Arial" panose="020B0604020202020204" pitchFamily="34" charset="0"/>
                        <a:cs typeface="Arial" panose="020B0604020202020204" pitchFamily="34" charset="0"/>
                      </a:endParaRPr>
                    </a:p>
                    <a:p>
                      <a:r>
                        <a:rPr lang="en-GB" sz="1600">
                          <a:latin typeface="Arial" panose="020B0604020202020204" pitchFamily="34" charset="0"/>
                          <a:cs typeface="Arial" panose="020B0604020202020204" pitchFamily="34" charset="0"/>
                        </a:rPr>
                        <a:t>£4,800,000 left to commission</a:t>
                      </a:r>
                    </a:p>
                  </a:txBody>
                  <a:tcPr>
                    <a:solidFill>
                      <a:schemeClr val="bg1">
                        <a:lumMod val="95000"/>
                      </a:schemeClr>
                    </a:solidFill>
                  </a:tcPr>
                </a:tc>
                <a:extLst>
                  <a:ext uri="{0D108BD9-81ED-4DB2-BD59-A6C34878D82A}">
                    <a16:rowId xmlns:a16="http://schemas.microsoft.com/office/drawing/2014/main" val="3016932178"/>
                  </a:ext>
                </a:extLst>
              </a:tr>
            </a:tbl>
          </a:graphicData>
        </a:graphic>
      </p:graphicFrame>
      <p:pic>
        <p:nvPicPr>
          <p:cNvPr id="3" name="Picture 2">
            <a:extLst>
              <a:ext uri="{FF2B5EF4-FFF2-40B4-BE49-F238E27FC236}">
                <a16:creationId xmlns:a16="http://schemas.microsoft.com/office/drawing/2014/main" id="{5B1EE88C-2453-225A-44B3-7DD2CF260B29}"/>
              </a:ext>
            </a:extLst>
          </p:cNvPr>
          <p:cNvPicPr>
            <a:picLocks noChangeAspect="1"/>
          </p:cNvPicPr>
          <p:nvPr/>
        </p:nvPicPr>
        <p:blipFill>
          <a:blip r:embed="rId3"/>
          <a:stretch>
            <a:fillRect/>
          </a:stretch>
        </p:blipFill>
        <p:spPr>
          <a:xfrm>
            <a:off x="4671634" y="401427"/>
            <a:ext cx="7102234" cy="710045"/>
          </a:xfrm>
          <a:prstGeom prst="rect">
            <a:avLst/>
          </a:prstGeom>
        </p:spPr>
      </p:pic>
    </p:spTree>
    <p:extLst>
      <p:ext uri="{BB962C8B-B14F-4D97-AF65-F5344CB8AC3E}">
        <p14:creationId xmlns:p14="http://schemas.microsoft.com/office/powerpoint/2010/main" val="186784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8912" y="1028343"/>
            <a:ext cx="11378836" cy="5156925"/>
          </a:xfrm>
          <a:prstGeom prst="rect">
            <a:avLst/>
          </a:prstGeom>
          <a:noFill/>
        </p:spPr>
        <p:txBody>
          <a:bodyPr wrap="square" rtlCol="0">
            <a:spAutoFit/>
          </a:bodyPr>
          <a:lstStyle/>
          <a:p>
            <a:pPr algn="l" rtl="0" fontAlgn="base">
              <a:lnSpc>
                <a:spcPct val="150000"/>
              </a:lnSpc>
            </a:pPr>
            <a:r>
              <a:rPr lang="en-GB" sz="1600" b="0" i="0" dirty="0">
                <a:solidFill>
                  <a:srgbClr val="000000"/>
                </a:solidFill>
                <a:effectLst/>
                <a:latin typeface="Arial" panose="020B0604020202020204" pitchFamily="34" charset="0"/>
              </a:rPr>
              <a:t>Investing further in support for business there is an opportunity to;</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Create jobs and boost community cohesion, through investments that build on existing industries and institutions. </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Promoting networking and collaboration, through interventions that bring together businesses and partners within and across sectors to share knowledge, expertise and resources, and stimulate innovation and growth.</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Increase private sector investment in growth-enhancing activities.  </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Identify gaps in support provision, and barriers to business investment and growth in town/city centres, and proactively seek to remove these creating a compelling, attractive, and clear business support package to attract new investment.</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Provide direct business support and advice to enable existing and new town/city centre businesses (including market traders) to realise their growth potential.  </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Provide advice and support to small and microbusinesses including in the retail and hospitality sectors </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Provide local, cross-sector, circular economy business support to SME’s.</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Provide small grants to support business location/expansion in town centre locations </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Address common issues/barriers to growth</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Encouraging collaboration and interdependencies across sectors</a:t>
            </a:r>
          </a:p>
          <a:p>
            <a:pPr marL="285750" indent="-285750">
              <a:lnSpc>
                <a:spcPct val="107000"/>
              </a:lnSpc>
              <a:spcAft>
                <a:spcPts val="80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rPr>
              <a:t>Support the Creative Sector building on the impact of the local production and talent ecosystem</a:t>
            </a:r>
            <a:endParaRPr lang="en-GB" sz="1600" b="0" i="0" dirty="0">
              <a:solidFill>
                <a:srgbClr val="000000"/>
              </a:solidFill>
              <a:effectLst/>
              <a:latin typeface="Segoe UI" panose="020B0502040204020203" pitchFamily="34" charset="0"/>
            </a:endParaRPr>
          </a:p>
        </p:txBody>
      </p:sp>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1015663"/>
          </a:xfrm>
          <a:prstGeom prst="rect">
            <a:avLst/>
          </a:prstGeom>
          <a:noFill/>
        </p:spPr>
        <p:txBody>
          <a:bodyPr wrap="square" rtlCol="0">
            <a:spAutoFit/>
          </a:bodyPr>
          <a:lstStyle/>
          <a:p>
            <a:r>
              <a:rPr lang="en-GB" sz="3000" b="1" dirty="0">
                <a:solidFill>
                  <a:srgbClr val="00838B"/>
                </a:solidFill>
                <a:latin typeface="Arial" panose="020B0604020202020204" pitchFamily="34" charset="0"/>
                <a:cs typeface="Arial" panose="020B0604020202020204" pitchFamily="34" charset="0"/>
              </a:rPr>
              <a:t>West Yorkshire UKSPF Local Investment Plan  </a:t>
            </a:r>
          </a:p>
          <a:p>
            <a:endParaRPr lang="en-US" sz="3000" dirty="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164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eader – straplin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8_Content Slide">
  <a:themeElements>
    <a:clrScheme name="Custom 3">
      <a:dk1>
        <a:srgbClr val="212952"/>
      </a:dk1>
      <a:lt1>
        <a:sysClr val="window" lastClr="FFFFFF"/>
      </a:lt1>
      <a:dk2>
        <a:srgbClr val="21295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9_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isclaimer – Straplin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E0DB8521D3E44DAC3EFC16D8EC2FA4" ma:contentTypeVersion="4" ma:contentTypeDescription="Create a new document." ma:contentTypeScope="" ma:versionID="d87a9dac851b7442312de673d7dba0b4">
  <xsd:schema xmlns:xsd="http://www.w3.org/2001/XMLSchema" xmlns:xs="http://www.w3.org/2001/XMLSchema" xmlns:p="http://schemas.microsoft.com/office/2006/metadata/properties" xmlns:ns2="609d8ea2-166c-4bc4-b8e6-471679cf7152" xmlns:ns3="0b395adf-f381-4544-8bea-1fa9efbbcf09" targetNamespace="http://schemas.microsoft.com/office/2006/metadata/properties" ma:root="true" ma:fieldsID="13f0fc8007680a457e4791d19ebe04cb" ns2:_="" ns3:_="">
    <xsd:import namespace="609d8ea2-166c-4bc4-b8e6-471679cf7152"/>
    <xsd:import namespace="0b395adf-f381-4544-8bea-1fa9efbbcf09"/>
    <xsd:element name="properties">
      <xsd:complexType>
        <xsd:sequence>
          <xsd:element name="documentManagement">
            <xsd:complexType>
              <xsd:all>
                <xsd:element ref="ns2:TaxCatchAll" minOccurs="0"/>
                <xsd:element ref="ns2:TaxCatchAllLabe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9d8ea2-166c-4bc4-b8e6-471679cf7152"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a4382ec-00f4-4fcf-9d7b-7e87a3935e01}" ma:internalName="TaxCatchAll" ma:showField="CatchAllData" ma:web="48da7f05-2751-402d-bd3e-cb5f9c42c7e0">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a4382ec-00f4-4fcf-9d7b-7e87a3935e01}" ma:internalName="TaxCatchAllLabel" ma:readOnly="true" ma:showField="CatchAllDataLabel" ma:web="48da7f05-2751-402d-bd3e-cb5f9c42c7e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b395adf-f381-4544-8bea-1fa9efbbcf09" elementFormDefault="qualified">
    <xsd:import namespace="http://schemas.microsoft.com/office/2006/documentManagement/types"/>
    <xsd:import namespace="http://schemas.microsoft.com/office/infopath/2007/PartnerControls"/>
    <xsd:element name="lcf76f155ced4ddcb4097134ff3c332f" ma:index="10"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09d8ea2-166c-4bc4-b8e6-471679cf7152" xsi:nil="true"/>
    <lcf76f155ced4ddcb4097134ff3c332f xmlns="0b395adf-f381-4544-8bea-1fa9efbbcf09" xsi:nil="true"/>
  </documentManagement>
</p:properties>
</file>

<file path=customXml/itemProps1.xml><?xml version="1.0" encoding="utf-8"?>
<ds:datastoreItem xmlns:ds="http://schemas.openxmlformats.org/officeDocument/2006/customXml" ds:itemID="{F322822E-2371-4EB1-8069-F7A9BE42F6DE}">
  <ds:schemaRefs>
    <ds:schemaRef ds:uri="0b395adf-f381-4544-8bea-1fa9efbbcf09"/>
    <ds:schemaRef ds:uri="609d8ea2-166c-4bc4-b8e6-471679cf71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B1F9984-AEC4-4C04-8667-327B6EB67C90}">
  <ds:schemaRefs>
    <ds:schemaRef ds:uri="http://schemas.microsoft.com/sharepoint/v3/contenttype/forms"/>
  </ds:schemaRefs>
</ds:datastoreItem>
</file>

<file path=customXml/itemProps3.xml><?xml version="1.0" encoding="utf-8"?>
<ds:datastoreItem xmlns:ds="http://schemas.openxmlformats.org/officeDocument/2006/customXml" ds:itemID="{37FA6A1D-A692-4ABB-9DB6-FE4D690BA2FE}">
  <ds:schemaRefs>
    <ds:schemaRef ds:uri="0b395adf-f381-4544-8bea-1fa9efbbcf09"/>
    <ds:schemaRef ds:uri="609d8ea2-166c-4bc4-b8e6-471679cf715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907</TotalTime>
  <Words>5242</Words>
  <Application>Microsoft Office PowerPoint</Application>
  <PresentationFormat>Widescreen</PresentationFormat>
  <Paragraphs>732</Paragraphs>
  <Slides>42</Slides>
  <Notes>42</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42</vt:i4>
      </vt:variant>
    </vt:vector>
  </HeadingPairs>
  <TitlesOfParts>
    <vt:vector size="58" baseType="lpstr">
      <vt:lpstr>Arial</vt:lpstr>
      <vt:lpstr>Calibri</vt:lpstr>
      <vt:lpstr>Courier New</vt:lpstr>
      <vt:lpstr>Foundry Form Sans</vt:lpstr>
      <vt:lpstr>Lucida Grande</vt:lpstr>
      <vt:lpstr>nta</vt:lpstr>
      <vt:lpstr>Segoe UI</vt:lpstr>
      <vt:lpstr>Symbol</vt:lpstr>
      <vt:lpstr>Verdana</vt:lpstr>
      <vt:lpstr>Wingdings</vt:lpstr>
      <vt:lpstr>WordVisi_MSFontService</vt:lpstr>
      <vt:lpstr>Office Theme</vt:lpstr>
      <vt:lpstr>Header – strapline 1</vt:lpstr>
      <vt:lpstr>8_Content Slide</vt:lpstr>
      <vt:lpstr>9_Content Slide</vt:lpstr>
      <vt:lpstr>1_Disclaimer – Strapline 1</vt:lpstr>
      <vt:lpstr>PowerPoint Presentation</vt:lpstr>
      <vt:lpstr>PowerPoint Presentation</vt:lpstr>
      <vt:lpstr>PowerPoint Presentation</vt:lpstr>
      <vt:lpstr>PowerPoint Presentation</vt:lpstr>
      <vt:lpstr>PowerPoint Presentation</vt:lpstr>
      <vt:lpstr>Summary of LIPs</vt:lpstr>
      <vt:lpstr>Summary of LIPs</vt:lpstr>
      <vt:lpstr>Summary of LIPs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Chineseburn15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Micallef</dc:creator>
  <cp:lastModifiedBy>Andrew Wilson</cp:lastModifiedBy>
  <cp:revision>3</cp:revision>
  <cp:lastPrinted>2023-04-18T17:28:44Z</cp:lastPrinted>
  <dcterms:created xsi:type="dcterms:W3CDTF">2017-10-09T09:04:56Z</dcterms:created>
  <dcterms:modified xsi:type="dcterms:W3CDTF">2023-04-19T16:50:26Z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0x01010035E0DB8521D3E44DAC3EFC16D8EC2FA4</vt:lpwstr>
  </property>
  <property fmtid="{D5CDD505-2E9C-101B-9397-08002B2CF9AE}" pid="3" name="MediaServiceImageTags">
    <vt:lpwstr/>
  </property>
  <property fmtid="{D5CDD505-2E9C-101B-9397-08002B2CF9AE}" pid="4" name="SharedWithUsers">
    <vt:lpwstr>465;#Louise Allen;#13;#Heather Waddington;#22;#Sarah Bowes;#128;#Mitchell McCombe;#31;#Jo Barham;#565;#Stephanie Oliver-Beech;#289;#Marianne Hewitt;#767;#Sobaan Ali</vt:lpwstr>
  </property>
</Properties>
</file>