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45" r:id="rId5"/>
    <p:sldId id="343" r:id="rId6"/>
    <p:sldId id="344" r:id="rId7"/>
    <p:sldId id="342" r:id="rId8"/>
    <p:sldId id="346" r:id="rId9"/>
    <p:sldId id="340" r:id="rId10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CC"/>
    <a:srgbClr val="00FFFF"/>
    <a:srgbClr val="FFFF00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3B4F3-7A50-4A83-9A96-B90654A4C2B9}" v="291" dt="2020-06-24T15:12:51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028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8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814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6BACDB-5319-40D8-92BA-8BB5FC903E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87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53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895600" cy="53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686"/>
            <a:ext cx="4953000" cy="449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969"/>
            <a:ext cx="2971800" cy="45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969"/>
            <a:ext cx="2895600" cy="45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7EE6E4-12CC-4314-8C98-DBC8BB3822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EE6E4-12CC-4314-8C98-DBC8BB3822B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9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EE6E4-12CC-4314-8C98-DBC8BB3822B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9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EE6E4-12CC-4314-8C98-DBC8BB3822B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EE6E4-12CC-4314-8C98-DBC8BB3822B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36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EE6E4-12CC-4314-8C98-DBC8BB3822B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869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EE6E4-12CC-4314-8C98-DBC8BB3822B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0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46CF-8EAA-41B3-9C60-DAB50C5F2E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0C49-A5DC-4AA7-90E6-908BDF3060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24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FC08-33C6-4DAE-9777-20E6909803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62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5E202-7338-48B9-BB0A-84F33B0FBF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0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5806-5B2D-4A4D-A7FE-7BBD1DF6C2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75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47268-4D9F-41B5-8FFD-6BD27FC096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97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657C-6383-4901-8C94-36F525B6F1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44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3C463-D059-449E-948B-71AD4EAACE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07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F5FE-F329-4B3C-A705-7AF889D074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2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C9557-09E4-4E7C-8145-5946A3E57C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1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AD71-D881-4E3D-83DF-576CA601E4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6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A4BCB-8EE7-416C-9E14-9505E8DCCB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35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GB"/>
              <a:t>As at 1 April 2017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6094A9-3AFE-4C5A-92D1-DD40B53E31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13085" y="248204"/>
            <a:ext cx="7772400" cy="698322"/>
          </a:xfrm>
        </p:spPr>
        <p:txBody>
          <a:bodyPr/>
          <a:lstStyle/>
          <a:p>
            <a:pPr eaLnBrk="1" hangingPunct="1"/>
            <a:r>
              <a:rPr lang="en-GB" sz="2000" dirty="0">
                <a:latin typeface="Arial" charset="0"/>
              </a:rPr>
              <a:t>WEST YORKSHIRE COMBINED AUTHORITY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Chief Officers – Delivery</a:t>
            </a:r>
          </a:p>
        </p:txBody>
      </p:sp>
      <p:sp>
        <p:nvSpPr>
          <p:cNvPr id="2084" name="Line 50"/>
          <p:cNvSpPr>
            <a:spLocks noChangeShapeType="1"/>
          </p:cNvSpPr>
          <p:nvPr/>
        </p:nvSpPr>
        <p:spPr bwMode="auto">
          <a:xfrm>
            <a:off x="1259632" y="2627837"/>
            <a:ext cx="67461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7" name="Rectangle 86"/>
          <p:cNvSpPr>
            <a:spLocks noChangeArrowheads="1"/>
          </p:cNvSpPr>
          <p:nvPr/>
        </p:nvSpPr>
        <p:spPr bwMode="auto">
          <a:xfrm>
            <a:off x="5322392" y="3656414"/>
            <a:ext cx="1023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br>
              <a:rPr lang="en-GB" sz="800" dirty="0">
                <a:solidFill>
                  <a:srgbClr val="000000"/>
                </a:solidFill>
                <a:latin typeface="Arial" charset="0"/>
              </a:rPr>
            </a:br>
            <a:br>
              <a:rPr lang="en-GB" sz="800" dirty="0">
                <a:solidFill>
                  <a:srgbClr val="000000"/>
                </a:solidFill>
                <a:latin typeface="Arial" charset="0"/>
              </a:rPr>
            </a:br>
            <a:endParaRPr lang="en-GB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 flipH="1">
            <a:off x="1259632" y="2627837"/>
            <a:ext cx="1094" cy="1289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471521" y="1632814"/>
            <a:ext cx="213240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Director, Delivery</a:t>
            </a:r>
          </a:p>
          <a:p>
            <a:r>
              <a:rPr lang="en-GB" sz="1000" b="1" dirty="0">
                <a:solidFill>
                  <a:srgbClr val="000000"/>
                </a:solidFill>
                <a:latin typeface="Arial" charset="0"/>
              </a:rPr>
              <a:t>Melanie Corcoran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R £96,137 - £111,317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£110,001 - £115,000</a:t>
            </a:r>
            <a:br>
              <a:rPr lang="en-GB" sz="800" dirty="0">
                <a:solidFill>
                  <a:srgbClr val="000000"/>
                </a:solidFill>
                <a:latin typeface="Arial" charset="0"/>
              </a:rPr>
            </a:br>
            <a:endParaRPr lang="en-GB" sz="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3474300" y="1616688"/>
            <a:ext cx="2091332" cy="83800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6965071" y="2770059"/>
            <a:ext cx="1973494" cy="83667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5" name="Rectangle 24"/>
          <p:cNvSpPr>
            <a:spLocks noChangeArrowheads="1"/>
          </p:cNvSpPr>
          <p:nvPr/>
        </p:nvSpPr>
        <p:spPr bwMode="auto">
          <a:xfrm>
            <a:off x="3471521" y="2788431"/>
            <a:ext cx="2051778" cy="81830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5387" y="2800985"/>
            <a:ext cx="211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Economic Implementation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–</a:t>
            </a:r>
          </a:p>
          <a:p>
            <a:r>
              <a:rPr lang="en-GB" sz="1000" dirty="0">
                <a:latin typeface="Arial" charset="0"/>
              </a:rPr>
              <a:t> 71,060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£65,001 - £70,000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6923550" y="2788183"/>
            <a:ext cx="21129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Transport Implementation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O </a:t>
            </a:r>
            <a:r>
              <a:rPr lang="en-GB" sz="1000" dirty="0">
                <a:latin typeface="Arial" charset="0"/>
              </a:rPr>
              <a:t>£61,370 – 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£71,060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£70,001 - £75,000</a:t>
            </a:r>
          </a:p>
        </p:txBody>
      </p:sp>
      <p:sp>
        <p:nvSpPr>
          <p:cNvPr id="137" name="Line 64"/>
          <p:cNvSpPr>
            <a:spLocks noChangeShapeType="1"/>
          </p:cNvSpPr>
          <p:nvPr/>
        </p:nvSpPr>
        <p:spPr bwMode="auto">
          <a:xfrm flipH="1">
            <a:off x="4519965" y="1484858"/>
            <a:ext cx="0" cy="1318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4" name="Line 64"/>
          <p:cNvSpPr>
            <a:spLocks noChangeShapeType="1"/>
          </p:cNvSpPr>
          <p:nvPr/>
        </p:nvSpPr>
        <p:spPr bwMode="auto">
          <a:xfrm>
            <a:off x="8015919" y="2627838"/>
            <a:ext cx="1" cy="1479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524414" y="922343"/>
            <a:ext cx="197403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dirty="0">
                <a:solidFill>
                  <a:srgbClr val="000000"/>
                </a:solidFill>
                <a:latin typeface="Arial" charset="0"/>
              </a:rPr>
              <a:t>Managing Director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£159,665</a:t>
            </a:r>
            <a:endParaRPr lang="en-GB" sz="100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GB" sz="1000" b="1" dirty="0">
                <a:solidFill>
                  <a:srgbClr val="000000"/>
                </a:solidFill>
                <a:latin typeface="Arial" charset="0"/>
              </a:rPr>
              <a:t>Ben Still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485213" y="950205"/>
            <a:ext cx="2069505" cy="5346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7524328" y="3887245"/>
            <a:ext cx="936104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46353" y="3919504"/>
            <a:ext cx="1139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Transport</a:t>
            </a:r>
          </a:p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Implementation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3952297" y="3908834"/>
            <a:ext cx="1118859" cy="3155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739753" y="3873311"/>
            <a:ext cx="1118859" cy="52838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32024" y="3902132"/>
            <a:ext cx="1139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Economic Implementation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9753" y="3890652"/>
            <a:ext cx="1175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Portfolio Management &amp; Appraisal</a:t>
            </a:r>
          </a:p>
        </p:txBody>
      </p:sp>
      <p:sp>
        <p:nvSpPr>
          <p:cNvPr id="54" name="Line 64"/>
          <p:cNvSpPr>
            <a:spLocks noChangeShapeType="1"/>
          </p:cNvSpPr>
          <p:nvPr/>
        </p:nvSpPr>
        <p:spPr bwMode="auto">
          <a:xfrm>
            <a:off x="8015919" y="3645024"/>
            <a:ext cx="1" cy="234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1260726" y="3595949"/>
            <a:ext cx="1" cy="265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8" name="Line 64"/>
          <p:cNvSpPr>
            <a:spLocks noChangeShapeType="1"/>
          </p:cNvSpPr>
          <p:nvPr/>
        </p:nvSpPr>
        <p:spPr bwMode="auto">
          <a:xfrm flipH="1">
            <a:off x="4475474" y="3645024"/>
            <a:ext cx="2" cy="2630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8" name="Line 64"/>
          <p:cNvSpPr>
            <a:spLocks noChangeShapeType="1"/>
          </p:cNvSpPr>
          <p:nvPr/>
        </p:nvSpPr>
        <p:spPr bwMode="auto">
          <a:xfrm flipH="1">
            <a:off x="4519964" y="2439878"/>
            <a:ext cx="1" cy="20101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271308" y="2771215"/>
            <a:ext cx="2034034" cy="83551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4" name="Rectangle 85"/>
          <p:cNvSpPr>
            <a:spLocks noChangeArrowheads="1"/>
          </p:cNvSpPr>
          <p:nvPr/>
        </p:nvSpPr>
        <p:spPr bwMode="auto">
          <a:xfrm>
            <a:off x="316756" y="2800985"/>
            <a:ext cx="200539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>
                <a:latin typeface="Arial" charset="0"/>
              </a:rPr>
              <a:t> </a:t>
            </a:r>
            <a:r>
              <a:rPr lang="en-GB" sz="1000">
                <a:solidFill>
                  <a:srgbClr val="000000"/>
                </a:solidFill>
                <a:latin typeface="Arial" charset="0"/>
              </a:rPr>
              <a:t>Head 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of Portfolio Management &amp; Appraisal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– 71,060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- £60,001 – £65,000 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 at 26 June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379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80634" y="238764"/>
            <a:ext cx="7772400" cy="698322"/>
          </a:xfrm>
        </p:spPr>
        <p:txBody>
          <a:bodyPr/>
          <a:lstStyle/>
          <a:p>
            <a:pPr eaLnBrk="1" hangingPunct="1"/>
            <a:r>
              <a:rPr lang="en-GB" sz="2000" dirty="0">
                <a:latin typeface="Arial" charset="0"/>
              </a:rPr>
              <a:t>WEST YORKSHIRE COMBINED AUTHORITY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Chief Officers – Economic Services</a:t>
            </a:r>
          </a:p>
        </p:txBody>
      </p:sp>
      <p:sp>
        <p:nvSpPr>
          <p:cNvPr id="2084" name="Line 50"/>
          <p:cNvSpPr>
            <a:spLocks noChangeShapeType="1"/>
          </p:cNvSpPr>
          <p:nvPr/>
        </p:nvSpPr>
        <p:spPr bwMode="auto">
          <a:xfrm>
            <a:off x="1259632" y="2627837"/>
            <a:ext cx="67461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97" name="Rectangle 86"/>
          <p:cNvSpPr>
            <a:spLocks noChangeArrowheads="1"/>
          </p:cNvSpPr>
          <p:nvPr/>
        </p:nvSpPr>
        <p:spPr bwMode="auto">
          <a:xfrm>
            <a:off x="3803143" y="3656414"/>
            <a:ext cx="1023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br>
              <a:rPr lang="en-GB" sz="800" dirty="0">
                <a:latin typeface="Arial" charset="0"/>
              </a:rPr>
            </a:br>
            <a:br>
              <a:rPr lang="en-GB" sz="800" dirty="0">
                <a:latin typeface="Arial" charset="0"/>
              </a:rPr>
            </a:br>
            <a:endParaRPr lang="en-GB" sz="800" dirty="0">
              <a:latin typeface="Arial" charset="0"/>
            </a:endParaRPr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 flipH="1">
            <a:off x="1259632" y="2627837"/>
            <a:ext cx="0" cy="1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129" name="Rectangle 128"/>
          <p:cNvSpPr/>
          <p:nvPr/>
        </p:nvSpPr>
        <p:spPr>
          <a:xfrm>
            <a:off x="3461084" y="1584685"/>
            <a:ext cx="2132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Economic Services</a:t>
            </a:r>
          </a:p>
          <a:p>
            <a:r>
              <a:rPr lang="en-GB" sz="1000" b="1" dirty="0">
                <a:solidFill>
                  <a:srgbClr val="000000"/>
                </a:solidFill>
                <a:latin typeface="Arial" charset="0"/>
              </a:rPr>
              <a:t>Brian Archer</a:t>
            </a:r>
          </a:p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R £96,137 - £111,317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£100,001 - £105,000</a:t>
            </a: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3474300" y="1616687"/>
            <a:ext cx="2091332" cy="91720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13" name="Rectangle 24"/>
          <p:cNvSpPr>
            <a:spLocks noChangeArrowheads="1"/>
          </p:cNvSpPr>
          <p:nvPr/>
        </p:nvSpPr>
        <p:spPr bwMode="auto">
          <a:xfrm>
            <a:off x="3529005" y="2748117"/>
            <a:ext cx="1977847" cy="86672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7009452" y="2770059"/>
            <a:ext cx="1929113" cy="829209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86092" y="2780030"/>
            <a:ext cx="20819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Business Support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O £61,370 – £71,060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£60,001 - £65,000</a:t>
            </a:r>
          </a:p>
          <a:p>
            <a:endParaRPr lang="en-GB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8264" y="2748117"/>
            <a:ext cx="2088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Trade &amp; Investment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P </a:t>
            </a:r>
            <a:r>
              <a:rPr lang="en-GB" sz="1000" dirty="0">
                <a:latin typeface="Arial" charset="0"/>
              </a:rPr>
              <a:t>£70,964 - £82,169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£75,001 - £80,000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275683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Employment &amp; Skills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O £61,370 – £71,060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£60,001 - £65,000</a:t>
            </a:r>
          </a:p>
          <a:p>
            <a:endParaRPr lang="en-GB" sz="800" dirty="0">
              <a:solidFill>
                <a:srgbClr val="000000"/>
              </a:solidFill>
              <a:latin typeface="Arial" charset="0"/>
            </a:endParaRPr>
          </a:p>
          <a:p>
            <a:endParaRPr lang="en-GB" sz="8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7" name="Line 64"/>
          <p:cNvSpPr>
            <a:spLocks noChangeShapeType="1"/>
          </p:cNvSpPr>
          <p:nvPr/>
        </p:nvSpPr>
        <p:spPr bwMode="auto">
          <a:xfrm flipH="1">
            <a:off x="4519965" y="1484858"/>
            <a:ext cx="0" cy="1318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323528" y="2756836"/>
            <a:ext cx="1944216" cy="85800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1" name="Line 64"/>
          <p:cNvSpPr>
            <a:spLocks noChangeShapeType="1"/>
          </p:cNvSpPr>
          <p:nvPr/>
        </p:nvSpPr>
        <p:spPr bwMode="auto">
          <a:xfrm>
            <a:off x="4519965" y="2565801"/>
            <a:ext cx="0" cy="188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34" name="Line 64"/>
          <p:cNvSpPr>
            <a:spLocks noChangeShapeType="1"/>
          </p:cNvSpPr>
          <p:nvPr/>
        </p:nvSpPr>
        <p:spPr bwMode="auto">
          <a:xfrm>
            <a:off x="8015919" y="2627837"/>
            <a:ext cx="1" cy="1479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521059" y="928986"/>
            <a:ext cx="19740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000" dirty="0">
                <a:latin typeface="Arial" charset="0"/>
              </a:rPr>
              <a:t>Managing Director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£159,665</a:t>
            </a:r>
            <a:endParaRPr lang="en-GB" sz="1000" dirty="0">
              <a:solidFill>
                <a:srgbClr val="FF0000"/>
              </a:solidFill>
              <a:latin typeface="Arial" charset="0"/>
            </a:endParaRPr>
          </a:p>
          <a:p>
            <a:pPr algn="ctr" eaLnBrk="1" hangingPunct="1"/>
            <a:r>
              <a:rPr lang="en-GB" sz="1000" b="1" dirty="0">
                <a:latin typeface="Arial" charset="0"/>
              </a:rPr>
              <a:t>Ben Still</a:t>
            </a:r>
            <a:br>
              <a:rPr lang="en-GB" sz="1000" b="1" dirty="0">
                <a:latin typeface="Arial" charset="0"/>
              </a:rPr>
            </a:br>
            <a:endParaRPr lang="en-GB" sz="1000" b="1" dirty="0">
              <a:latin typeface="Arial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485213" y="950205"/>
            <a:ext cx="2069505" cy="5346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7548143" y="3887245"/>
            <a:ext cx="936104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531667" y="3895689"/>
            <a:ext cx="9525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Trade &amp; Investment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960378" y="3881981"/>
            <a:ext cx="1118859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739753" y="3873311"/>
            <a:ext cx="1118859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954394" y="3928484"/>
            <a:ext cx="11391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Business Support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15039" y="3915366"/>
            <a:ext cx="11391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Employment &amp; Skills</a:t>
            </a:r>
          </a:p>
        </p:txBody>
      </p:sp>
      <p:sp>
        <p:nvSpPr>
          <p:cNvPr id="54" name="Line 64"/>
          <p:cNvSpPr>
            <a:spLocks noChangeShapeType="1"/>
          </p:cNvSpPr>
          <p:nvPr/>
        </p:nvSpPr>
        <p:spPr bwMode="auto">
          <a:xfrm>
            <a:off x="8015919" y="3595950"/>
            <a:ext cx="1" cy="2947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1259632" y="3614838"/>
            <a:ext cx="0" cy="2584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59" name="Line 64"/>
          <p:cNvSpPr>
            <a:spLocks noChangeShapeType="1"/>
          </p:cNvSpPr>
          <p:nvPr/>
        </p:nvSpPr>
        <p:spPr bwMode="auto">
          <a:xfrm>
            <a:off x="4513565" y="3615379"/>
            <a:ext cx="1" cy="265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7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80634" y="238764"/>
            <a:ext cx="7772400" cy="698322"/>
          </a:xfrm>
        </p:spPr>
        <p:txBody>
          <a:bodyPr/>
          <a:lstStyle/>
          <a:p>
            <a:pPr eaLnBrk="1" hangingPunct="1"/>
            <a:r>
              <a:rPr lang="en-GB" sz="2000" dirty="0">
                <a:latin typeface="Arial" charset="0"/>
              </a:rPr>
              <a:t>WEST YORKSHIRE COMBINED AUTHORITY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Chief Officers – Policy, Strategy &amp; Communications</a:t>
            </a:r>
          </a:p>
        </p:txBody>
      </p:sp>
      <p:sp>
        <p:nvSpPr>
          <p:cNvPr id="2084" name="Line 50"/>
          <p:cNvSpPr>
            <a:spLocks noChangeShapeType="1"/>
          </p:cNvSpPr>
          <p:nvPr/>
        </p:nvSpPr>
        <p:spPr bwMode="auto">
          <a:xfrm>
            <a:off x="1142902" y="2582663"/>
            <a:ext cx="6858119" cy="4539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7" name="Rectangle 86"/>
          <p:cNvSpPr>
            <a:spLocks noChangeArrowheads="1"/>
          </p:cNvSpPr>
          <p:nvPr/>
        </p:nvSpPr>
        <p:spPr bwMode="auto">
          <a:xfrm>
            <a:off x="5322391" y="3656414"/>
            <a:ext cx="1305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br>
              <a:rPr lang="en-GB" sz="800">
                <a:solidFill>
                  <a:srgbClr val="000000"/>
                </a:solidFill>
                <a:latin typeface="Arial" charset="0"/>
              </a:rPr>
            </a:br>
            <a:br>
              <a:rPr lang="en-GB" sz="800">
                <a:solidFill>
                  <a:srgbClr val="000000"/>
                </a:solidFill>
                <a:latin typeface="Arial" charset="0"/>
              </a:rPr>
            </a:br>
            <a:endParaRPr lang="en-GB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203848" y="1632987"/>
            <a:ext cx="29141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Director, Policy, Strategy &amp; Communications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b="1" dirty="0">
                <a:solidFill>
                  <a:srgbClr val="000000"/>
                </a:solidFill>
                <a:latin typeface="Arial" charset="0"/>
              </a:rPr>
              <a:t>Alan Reiss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R £96,137 - £111,317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</a:t>
            </a:r>
            <a:r>
              <a:rPr lang="en-GB" sz="1000" dirty="0">
                <a:latin typeface="Arial" charset="0"/>
              </a:rPr>
              <a:t>£100,001 - £105,000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endParaRPr lang="en-GB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3203848" y="1616688"/>
            <a:ext cx="2828966" cy="75696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3" name="Rectangle 24"/>
          <p:cNvSpPr>
            <a:spLocks noChangeArrowheads="1"/>
          </p:cNvSpPr>
          <p:nvPr/>
        </p:nvSpPr>
        <p:spPr bwMode="auto">
          <a:xfrm>
            <a:off x="5010150" y="2759676"/>
            <a:ext cx="1977847" cy="8551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7073001" y="2770059"/>
            <a:ext cx="1865564" cy="829209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0812" y="2777577"/>
            <a:ext cx="196349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Transport Policy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P £70,964 - £82,169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£80,001 - £85,000</a:t>
            </a:r>
            <a:br>
              <a:rPr lang="en-GB" sz="1000" b="1" dirty="0">
                <a:solidFill>
                  <a:srgbClr val="000000"/>
                </a:solidFill>
                <a:latin typeface="Arial" charset="0"/>
              </a:rPr>
            </a:br>
            <a:endParaRPr lang="en-GB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025" y="2707628"/>
            <a:ext cx="2071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Communications, Marketing and Digital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O £</a:t>
            </a:r>
            <a:r>
              <a:rPr lang="en-GB" sz="1000" dirty="0">
                <a:latin typeface="Arial" charset="0"/>
              </a:rPr>
              <a:t>61,370 - £71,060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£60,001 - £65,000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endParaRPr lang="en-GB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7" name="Line 64"/>
          <p:cNvSpPr>
            <a:spLocks noChangeShapeType="1"/>
          </p:cNvSpPr>
          <p:nvPr/>
        </p:nvSpPr>
        <p:spPr bwMode="auto">
          <a:xfrm flipH="1">
            <a:off x="4519965" y="1484858"/>
            <a:ext cx="0" cy="1318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320755" y="2755863"/>
            <a:ext cx="2034034" cy="103220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Line 64"/>
          <p:cNvSpPr>
            <a:spLocks noChangeShapeType="1"/>
          </p:cNvSpPr>
          <p:nvPr/>
        </p:nvSpPr>
        <p:spPr bwMode="auto">
          <a:xfrm>
            <a:off x="4519966" y="2373653"/>
            <a:ext cx="0" cy="24523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3" name="Line 64"/>
          <p:cNvSpPr>
            <a:spLocks noChangeShapeType="1"/>
          </p:cNvSpPr>
          <p:nvPr/>
        </p:nvSpPr>
        <p:spPr bwMode="auto">
          <a:xfrm>
            <a:off x="6019798" y="2627836"/>
            <a:ext cx="1" cy="1280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4" name="Line 64"/>
          <p:cNvSpPr>
            <a:spLocks noChangeShapeType="1"/>
          </p:cNvSpPr>
          <p:nvPr/>
        </p:nvSpPr>
        <p:spPr bwMode="auto">
          <a:xfrm>
            <a:off x="8001097" y="2622774"/>
            <a:ext cx="1" cy="1390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524414" y="947057"/>
            <a:ext cx="19740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000" dirty="0">
                <a:solidFill>
                  <a:srgbClr val="000000"/>
                </a:solidFill>
                <a:latin typeface="Arial" charset="0"/>
              </a:rPr>
              <a:t>Managing Director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£159,665</a:t>
            </a:r>
            <a:endParaRPr lang="en-GB" sz="100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GB" sz="1000" b="1" dirty="0">
                <a:solidFill>
                  <a:srgbClr val="000000"/>
                </a:solidFill>
                <a:latin typeface="Arial" charset="0"/>
              </a:rPr>
              <a:t>Ben Still</a:t>
            </a:r>
            <a:br>
              <a:rPr lang="en-GB" sz="1000" b="1" dirty="0">
                <a:solidFill>
                  <a:srgbClr val="000000"/>
                </a:solidFill>
                <a:latin typeface="Arial" charset="0"/>
              </a:rPr>
            </a:br>
            <a:endParaRPr lang="en-GB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485213" y="950205"/>
            <a:ext cx="2069505" cy="5346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7471067" y="3887245"/>
            <a:ext cx="1077849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54591" y="3903028"/>
            <a:ext cx="1139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Transport Policy &amp; Strategy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5477828" y="3881981"/>
            <a:ext cx="1118859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Economic Policy</a:t>
            </a: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744428" y="4044238"/>
            <a:ext cx="1118859" cy="54758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0785" y="4130154"/>
            <a:ext cx="1139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Communications, Marketing and Digital</a:t>
            </a:r>
          </a:p>
        </p:txBody>
      </p:sp>
      <p:sp>
        <p:nvSpPr>
          <p:cNvPr id="54" name="Line 64"/>
          <p:cNvSpPr>
            <a:spLocks noChangeShapeType="1"/>
          </p:cNvSpPr>
          <p:nvPr/>
        </p:nvSpPr>
        <p:spPr bwMode="auto">
          <a:xfrm>
            <a:off x="8015919" y="3595950"/>
            <a:ext cx="1" cy="2947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 flipH="1">
            <a:off x="1303858" y="3788974"/>
            <a:ext cx="1" cy="2538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9" name="Line 64"/>
          <p:cNvSpPr>
            <a:spLocks noChangeShapeType="1"/>
          </p:cNvSpPr>
          <p:nvPr/>
        </p:nvSpPr>
        <p:spPr bwMode="auto">
          <a:xfrm>
            <a:off x="6118024" y="3601587"/>
            <a:ext cx="1" cy="265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2636804" y="2767767"/>
            <a:ext cx="2091332" cy="8594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3123039" y="3887245"/>
            <a:ext cx="1118859" cy="35589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616269" y="2775807"/>
            <a:ext cx="2132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Research &amp; Intelligence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N</a:t>
            </a:r>
          </a:p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 £53,871 - £62,377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£60,001 – £65,000</a:t>
            </a:r>
            <a:endParaRPr lang="en-GB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12902" y="3877179"/>
            <a:ext cx="1139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charset="0"/>
              </a:rPr>
              <a:t>Research &amp; Intelligence</a:t>
            </a:r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3669743" y="3633549"/>
            <a:ext cx="3454" cy="2536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" name="Line 64"/>
          <p:cNvSpPr>
            <a:spLocks noChangeShapeType="1"/>
          </p:cNvSpPr>
          <p:nvPr/>
        </p:nvSpPr>
        <p:spPr bwMode="auto">
          <a:xfrm flipH="1">
            <a:off x="3673197" y="2622774"/>
            <a:ext cx="547" cy="1449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26661" y="5496612"/>
            <a:ext cx="11391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7377" y="2828456"/>
            <a:ext cx="2002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Head of Economic Policy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Earning Band O £</a:t>
            </a:r>
            <a:r>
              <a:rPr lang="en-GB" sz="1000" dirty="0">
                <a:latin typeface="Arial" charset="0"/>
              </a:rPr>
              <a:t>61,370 - £71,060</a:t>
            </a:r>
            <a:endParaRPr lang="en-GB" sz="1000" dirty="0">
              <a:solidFill>
                <a:srgbClr val="000000"/>
              </a:solidFill>
              <a:latin typeface="Arial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£60,001 - £65,000</a:t>
            </a:r>
            <a:br>
              <a:rPr lang="en-GB" sz="800" dirty="0">
                <a:solidFill>
                  <a:srgbClr val="000000"/>
                </a:solidFill>
                <a:latin typeface="Arial" charset="0"/>
              </a:rPr>
            </a:br>
            <a:endParaRPr lang="en-GB" sz="8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" name="Straight Connector 9"/>
          <p:cNvCxnSpPr>
            <a:stCxn id="39" idx="1"/>
            <a:endCxn id="39" idx="1"/>
          </p:cNvCxnSpPr>
          <p:nvPr/>
        </p:nvCxnSpPr>
        <p:spPr bwMode="auto">
          <a:xfrm>
            <a:off x="3485213" y="1217532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59D320-94B2-474D-B7AF-FB00A17999B7}"/>
              </a:ext>
            </a:extLst>
          </p:cNvPr>
          <p:cNvCxnSpPr>
            <a:stCxn id="2084" idx="0"/>
          </p:cNvCxnSpPr>
          <p:nvPr/>
        </p:nvCxnSpPr>
        <p:spPr bwMode="auto">
          <a:xfrm>
            <a:off x="1142902" y="2582663"/>
            <a:ext cx="0" cy="142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2996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80634" y="238764"/>
            <a:ext cx="7772400" cy="617705"/>
          </a:xfrm>
        </p:spPr>
        <p:txBody>
          <a:bodyPr/>
          <a:lstStyle/>
          <a:p>
            <a:pPr eaLnBrk="1" hangingPunct="1"/>
            <a:r>
              <a:rPr lang="en-GB" sz="2000" dirty="0">
                <a:latin typeface="Arial" charset="0"/>
              </a:rPr>
              <a:t>WEST YORKSHIRE COMBINED AUTHORITY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Chief Officers – Corporate Services 1</a:t>
            </a:r>
          </a:p>
        </p:txBody>
      </p:sp>
      <p:sp>
        <p:nvSpPr>
          <p:cNvPr id="2067" name="Rectangle 30"/>
          <p:cNvSpPr>
            <a:spLocks noChangeArrowheads="1"/>
          </p:cNvSpPr>
          <p:nvPr/>
        </p:nvSpPr>
        <p:spPr bwMode="auto">
          <a:xfrm>
            <a:off x="6228184" y="2948620"/>
            <a:ext cx="1911941" cy="73580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68" name="Rectangle 31"/>
          <p:cNvSpPr>
            <a:spLocks noChangeArrowheads="1"/>
          </p:cNvSpPr>
          <p:nvPr/>
        </p:nvSpPr>
        <p:spPr bwMode="auto">
          <a:xfrm>
            <a:off x="6643642" y="4915165"/>
            <a:ext cx="936625" cy="6477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0" name="Rectangle 33"/>
          <p:cNvSpPr>
            <a:spLocks noChangeArrowheads="1"/>
          </p:cNvSpPr>
          <p:nvPr/>
        </p:nvSpPr>
        <p:spPr bwMode="auto">
          <a:xfrm>
            <a:off x="3452085" y="2948620"/>
            <a:ext cx="2020244" cy="79814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2" name="Rectangle 35"/>
          <p:cNvSpPr>
            <a:spLocks noChangeArrowheads="1"/>
          </p:cNvSpPr>
          <p:nvPr/>
        </p:nvSpPr>
        <p:spPr bwMode="auto">
          <a:xfrm>
            <a:off x="3933722" y="4894467"/>
            <a:ext cx="1206675" cy="64772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4" name="Rectangle 37"/>
          <p:cNvSpPr>
            <a:spLocks noChangeArrowheads="1"/>
          </p:cNvSpPr>
          <p:nvPr/>
        </p:nvSpPr>
        <p:spPr bwMode="auto">
          <a:xfrm>
            <a:off x="717383" y="4945246"/>
            <a:ext cx="936625" cy="64772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7" name="Text Box 40"/>
          <p:cNvSpPr txBox="1">
            <a:spLocks noChangeArrowheads="1"/>
          </p:cNvSpPr>
          <p:nvPr/>
        </p:nvSpPr>
        <p:spPr bwMode="auto">
          <a:xfrm>
            <a:off x="4243690" y="1813605"/>
            <a:ext cx="8651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083" name="Line 48"/>
          <p:cNvSpPr>
            <a:spLocks noChangeShapeType="1"/>
          </p:cNvSpPr>
          <p:nvPr/>
        </p:nvSpPr>
        <p:spPr bwMode="auto">
          <a:xfrm>
            <a:off x="4563809" y="2531906"/>
            <a:ext cx="0" cy="2367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084" name="Line 50"/>
          <p:cNvSpPr>
            <a:spLocks noChangeShapeType="1"/>
          </p:cNvSpPr>
          <p:nvPr/>
        </p:nvSpPr>
        <p:spPr bwMode="auto">
          <a:xfrm>
            <a:off x="1187042" y="2675263"/>
            <a:ext cx="5997112" cy="254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03" name="Line 71"/>
          <p:cNvSpPr>
            <a:spLocks noChangeShapeType="1"/>
          </p:cNvSpPr>
          <p:nvPr/>
        </p:nvSpPr>
        <p:spPr bwMode="auto">
          <a:xfrm>
            <a:off x="1187337" y="3691155"/>
            <a:ext cx="9354" cy="12533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05" name="Line 73"/>
          <p:cNvSpPr>
            <a:spLocks noChangeShapeType="1"/>
          </p:cNvSpPr>
          <p:nvPr/>
        </p:nvSpPr>
        <p:spPr bwMode="auto">
          <a:xfrm flipH="1">
            <a:off x="1187041" y="2677115"/>
            <a:ext cx="296" cy="3102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11" name="Rectangle 79"/>
          <p:cNvSpPr>
            <a:spLocks noChangeArrowheads="1"/>
          </p:cNvSpPr>
          <p:nvPr/>
        </p:nvSpPr>
        <p:spPr bwMode="auto">
          <a:xfrm>
            <a:off x="3466560" y="1707683"/>
            <a:ext cx="205106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Director Corporate Services</a:t>
            </a:r>
          </a:p>
          <a:p>
            <a:r>
              <a:rPr lang="en-GB" sz="1000" b="1" dirty="0">
                <a:latin typeface="Arial" charset="0"/>
              </a:rPr>
              <a:t>Angela Taylor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R 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£96,137 - £111,317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 £110,001 - £115,000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18" name="Rectangle 87"/>
          <p:cNvSpPr>
            <a:spLocks noChangeArrowheads="1"/>
          </p:cNvSpPr>
          <p:nvPr/>
        </p:nvSpPr>
        <p:spPr bwMode="auto">
          <a:xfrm>
            <a:off x="233944" y="2984137"/>
            <a:ext cx="1961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Head of Finance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£61,370 - £71,060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£65,001 - £70,000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19" name="Rectangle 88"/>
          <p:cNvSpPr>
            <a:spLocks noChangeArrowheads="1"/>
          </p:cNvSpPr>
          <p:nvPr/>
        </p:nvSpPr>
        <p:spPr bwMode="auto">
          <a:xfrm>
            <a:off x="3533507" y="2923268"/>
            <a:ext cx="191716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000" dirty="0">
                <a:latin typeface="Arial" charset="0"/>
              </a:rPr>
              <a:t>Head of HR</a:t>
            </a:r>
          </a:p>
          <a:p>
            <a:r>
              <a:rPr lang="en-US" sz="1000" dirty="0">
                <a:latin typeface="Arial" charset="0"/>
              </a:rPr>
              <a:t>Earning Band O £61,370 - £71,060</a:t>
            </a:r>
          </a:p>
          <a:p>
            <a:r>
              <a:rPr lang="en-US" sz="1000" dirty="0">
                <a:latin typeface="Arial" charset="0"/>
              </a:rPr>
              <a:t>Paid £60,001 - £65,000</a:t>
            </a:r>
          </a:p>
          <a:p>
            <a:endParaRPr lang="en-US" sz="800" dirty="0">
              <a:latin typeface="Arial" charset="0"/>
            </a:endParaRPr>
          </a:p>
          <a:p>
            <a:endParaRPr lang="en-GB" sz="800" dirty="0">
              <a:latin typeface="Arial" charset="0"/>
            </a:endParaRPr>
          </a:p>
        </p:txBody>
      </p:sp>
      <p:sp>
        <p:nvSpPr>
          <p:cNvPr id="2120" name="Rectangle 89"/>
          <p:cNvSpPr>
            <a:spLocks noChangeArrowheads="1"/>
          </p:cNvSpPr>
          <p:nvPr/>
        </p:nvSpPr>
        <p:spPr bwMode="auto">
          <a:xfrm>
            <a:off x="6331597" y="2944798"/>
            <a:ext cx="18085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Head of ICT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£61,370 - £71,060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£70,001 - £75,000 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27" name="Rectangle 96"/>
          <p:cNvSpPr>
            <a:spLocks noChangeArrowheads="1"/>
          </p:cNvSpPr>
          <p:nvPr/>
        </p:nvSpPr>
        <p:spPr bwMode="auto">
          <a:xfrm>
            <a:off x="6685653" y="5158172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br>
              <a:rPr lang="en-GB" sz="800" dirty="0">
                <a:latin typeface="Arial" charset="0"/>
              </a:rPr>
            </a:br>
            <a:endParaRPr lang="en-GB" sz="800" dirty="0">
              <a:latin typeface="Arial" charset="0"/>
            </a:endParaRPr>
          </a:p>
        </p:txBody>
      </p:sp>
      <p:sp>
        <p:nvSpPr>
          <p:cNvPr id="2128" name="Rectangle 97"/>
          <p:cNvSpPr>
            <a:spLocks noChangeArrowheads="1"/>
          </p:cNvSpPr>
          <p:nvPr/>
        </p:nvSpPr>
        <p:spPr bwMode="auto">
          <a:xfrm>
            <a:off x="788566" y="4915165"/>
            <a:ext cx="8162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800" dirty="0">
                <a:latin typeface="Arial" charset="0"/>
              </a:rPr>
              <a:t>Financial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Management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Budgets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Payroll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Purchasing</a:t>
            </a:r>
          </a:p>
        </p:txBody>
      </p:sp>
      <p:sp>
        <p:nvSpPr>
          <p:cNvPr id="2129" name="Rectangle 98"/>
          <p:cNvSpPr>
            <a:spLocks noChangeArrowheads="1"/>
          </p:cNvSpPr>
          <p:nvPr/>
        </p:nvSpPr>
        <p:spPr bwMode="auto">
          <a:xfrm>
            <a:off x="3982915" y="5036249"/>
            <a:ext cx="10374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800" dirty="0">
                <a:latin typeface="Arial" charset="0"/>
              </a:rPr>
              <a:t>Human Resources</a:t>
            </a:r>
          </a:p>
          <a:p>
            <a:pPr algn="ctr"/>
            <a:r>
              <a:rPr lang="en-GB" sz="800" dirty="0">
                <a:latin typeface="Arial" charset="0"/>
              </a:rPr>
              <a:t>Health and Safety</a:t>
            </a:r>
            <a:br>
              <a:rPr lang="en-GB" sz="800" dirty="0">
                <a:latin typeface="Arial" charset="0"/>
              </a:rPr>
            </a:br>
            <a:endParaRPr lang="en-GB" sz="800" dirty="0">
              <a:latin typeface="Arial" charset="0"/>
            </a:endParaRPr>
          </a:p>
        </p:txBody>
      </p:sp>
      <p:sp>
        <p:nvSpPr>
          <p:cNvPr id="2130" name="Rectangle 99"/>
          <p:cNvSpPr>
            <a:spLocks noChangeArrowheads="1"/>
          </p:cNvSpPr>
          <p:nvPr/>
        </p:nvSpPr>
        <p:spPr bwMode="auto">
          <a:xfrm>
            <a:off x="6685653" y="4957416"/>
            <a:ext cx="750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800" dirty="0">
                <a:latin typeface="Arial" charset="0"/>
              </a:rPr>
              <a:t>ICT Support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ICT Projects</a:t>
            </a:r>
          </a:p>
          <a:p>
            <a:pPr algn="ctr"/>
            <a:r>
              <a:rPr lang="en-GB" sz="800" dirty="0">
                <a:latin typeface="Arial" charset="0"/>
              </a:rPr>
              <a:t>Software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Telematics</a:t>
            </a:r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>
            <a:off x="4569695" y="1594843"/>
            <a:ext cx="1211" cy="144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3517806" y="1768221"/>
            <a:ext cx="2034033" cy="76601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5285" y="2988056"/>
            <a:ext cx="1890452" cy="69576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0" name="Line 75"/>
          <p:cNvSpPr>
            <a:spLocks noChangeShapeType="1"/>
          </p:cNvSpPr>
          <p:nvPr/>
        </p:nvSpPr>
        <p:spPr bwMode="auto">
          <a:xfrm>
            <a:off x="4569637" y="3729132"/>
            <a:ext cx="1685" cy="11665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H="1">
            <a:off x="7184154" y="3680259"/>
            <a:ext cx="0" cy="12642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3517805" y="1021993"/>
            <a:ext cx="2034034" cy="57350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3097" y="1010067"/>
            <a:ext cx="19844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Managing Director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£159,665</a:t>
            </a:r>
            <a:endParaRPr lang="en-GB" sz="1000" dirty="0">
              <a:solidFill>
                <a:srgbClr val="FF0000"/>
              </a:solidFill>
              <a:latin typeface="Arial" charset="0"/>
            </a:endParaRPr>
          </a:p>
          <a:p>
            <a:r>
              <a:rPr lang="en-GB" sz="1000" b="1" dirty="0">
                <a:latin typeface="Arial" charset="0"/>
              </a:rPr>
              <a:t>Ben Still</a:t>
            </a:r>
            <a:br>
              <a:rPr lang="en-GB" sz="800" b="1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48" name="Line 73"/>
          <p:cNvSpPr>
            <a:spLocks noChangeShapeType="1"/>
          </p:cNvSpPr>
          <p:nvPr/>
        </p:nvSpPr>
        <p:spPr bwMode="auto">
          <a:xfrm>
            <a:off x="7184154" y="2675263"/>
            <a:ext cx="0" cy="287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55" name="Line 73"/>
          <p:cNvSpPr>
            <a:spLocks noChangeShapeType="1"/>
          </p:cNvSpPr>
          <p:nvPr/>
        </p:nvSpPr>
        <p:spPr bwMode="auto">
          <a:xfrm flipH="1">
            <a:off x="4560869" y="2646423"/>
            <a:ext cx="115" cy="3103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2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80634" y="238764"/>
            <a:ext cx="7772400" cy="617705"/>
          </a:xfrm>
        </p:spPr>
        <p:txBody>
          <a:bodyPr/>
          <a:lstStyle/>
          <a:p>
            <a:pPr eaLnBrk="1" hangingPunct="1"/>
            <a:r>
              <a:rPr lang="en-GB" sz="2000" dirty="0">
                <a:latin typeface="Arial" charset="0"/>
              </a:rPr>
              <a:t>WEST YORKSHIRE COMBINED AUTHORITY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Chief Officers – Corporate Services 2</a:t>
            </a:r>
          </a:p>
        </p:txBody>
      </p:sp>
      <p:sp>
        <p:nvSpPr>
          <p:cNvPr id="2073" name="Rectangle 36"/>
          <p:cNvSpPr>
            <a:spLocks noChangeArrowheads="1"/>
          </p:cNvSpPr>
          <p:nvPr/>
        </p:nvSpPr>
        <p:spPr bwMode="auto">
          <a:xfrm>
            <a:off x="7473164" y="5152429"/>
            <a:ext cx="1079500" cy="41369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4" name="Rectangle 37"/>
          <p:cNvSpPr>
            <a:spLocks noChangeArrowheads="1"/>
          </p:cNvSpPr>
          <p:nvPr/>
        </p:nvSpPr>
        <p:spPr bwMode="auto">
          <a:xfrm>
            <a:off x="717383" y="4945246"/>
            <a:ext cx="936625" cy="41369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77" name="Text Box 40"/>
          <p:cNvSpPr txBox="1">
            <a:spLocks noChangeArrowheads="1"/>
          </p:cNvSpPr>
          <p:nvPr/>
        </p:nvSpPr>
        <p:spPr bwMode="auto">
          <a:xfrm>
            <a:off x="4243690" y="1813605"/>
            <a:ext cx="8651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083" name="Line 48"/>
          <p:cNvSpPr>
            <a:spLocks noChangeShapeType="1"/>
          </p:cNvSpPr>
          <p:nvPr/>
        </p:nvSpPr>
        <p:spPr bwMode="auto">
          <a:xfrm>
            <a:off x="4569695" y="2509366"/>
            <a:ext cx="0" cy="1665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084" name="Line 50"/>
          <p:cNvSpPr>
            <a:spLocks noChangeShapeType="1"/>
          </p:cNvSpPr>
          <p:nvPr/>
        </p:nvSpPr>
        <p:spPr bwMode="auto">
          <a:xfrm>
            <a:off x="1187042" y="2675263"/>
            <a:ext cx="6825872" cy="18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03" name="Line 71"/>
          <p:cNvSpPr>
            <a:spLocks noChangeShapeType="1"/>
          </p:cNvSpPr>
          <p:nvPr/>
        </p:nvSpPr>
        <p:spPr bwMode="auto">
          <a:xfrm>
            <a:off x="1187337" y="3691155"/>
            <a:ext cx="9354" cy="12533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05" name="Line 73"/>
          <p:cNvSpPr>
            <a:spLocks noChangeShapeType="1"/>
          </p:cNvSpPr>
          <p:nvPr/>
        </p:nvSpPr>
        <p:spPr bwMode="auto">
          <a:xfrm flipH="1">
            <a:off x="1187041" y="2677115"/>
            <a:ext cx="296" cy="3102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08" name="Line 76"/>
          <p:cNvSpPr>
            <a:spLocks noChangeShapeType="1"/>
          </p:cNvSpPr>
          <p:nvPr/>
        </p:nvSpPr>
        <p:spPr bwMode="auto">
          <a:xfrm flipH="1">
            <a:off x="8022808" y="3679269"/>
            <a:ext cx="3468" cy="15155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111" name="Rectangle 79"/>
          <p:cNvSpPr>
            <a:spLocks noChangeArrowheads="1"/>
          </p:cNvSpPr>
          <p:nvPr/>
        </p:nvSpPr>
        <p:spPr bwMode="auto">
          <a:xfrm>
            <a:off x="3534832" y="1714012"/>
            <a:ext cx="203403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Director Corporate Services</a:t>
            </a:r>
          </a:p>
          <a:p>
            <a:r>
              <a:rPr lang="en-GB" sz="1000" b="1" dirty="0">
                <a:latin typeface="Arial" charset="0"/>
              </a:rPr>
              <a:t>Angela Taylor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R 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£ 96,137 - £111,317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 £110,001 - £115,000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18" name="Rectangle 87"/>
          <p:cNvSpPr>
            <a:spLocks noChangeArrowheads="1"/>
          </p:cNvSpPr>
          <p:nvPr/>
        </p:nvSpPr>
        <p:spPr bwMode="auto">
          <a:xfrm>
            <a:off x="233941" y="2984137"/>
            <a:ext cx="215636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000" dirty="0">
                <a:latin typeface="Arial" charset="0"/>
              </a:rPr>
              <a:t>Head of Procurement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</a:t>
            </a:r>
            <a:r>
              <a:rPr lang="en-US" sz="1000" dirty="0">
                <a:latin typeface="Arial" charset="0"/>
              </a:rPr>
              <a:t>61,370 - £71,060</a:t>
            </a:r>
          </a:p>
          <a:p>
            <a:r>
              <a:rPr lang="en-US" sz="1000" dirty="0">
                <a:latin typeface="Arial" charset="0"/>
              </a:rPr>
              <a:t>Paid £60,001 - £65,000</a:t>
            </a:r>
          </a:p>
          <a:p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19" name="Rectangle 88"/>
          <p:cNvSpPr>
            <a:spLocks noChangeArrowheads="1"/>
          </p:cNvSpPr>
          <p:nvPr/>
        </p:nvSpPr>
        <p:spPr bwMode="auto">
          <a:xfrm>
            <a:off x="2123728" y="2950658"/>
            <a:ext cx="21018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800" dirty="0">
              <a:latin typeface="Arial" charset="0"/>
            </a:endParaRPr>
          </a:p>
          <a:p>
            <a:endParaRPr lang="en-GB" sz="800" dirty="0">
              <a:latin typeface="Arial" charset="0"/>
            </a:endParaRPr>
          </a:p>
        </p:txBody>
      </p:sp>
      <p:sp>
        <p:nvSpPr>
          <p:cNvPr id="2121" name="Rectangle 90"/>
          <p:cNvSpPr>
            <a:spLocks noChangeArrowheads="1"/>
          </p:cNvSpPr>
          <p:nvPr/>
        </p:nvSpPr>
        <p:spPr bwMode="auto">
          <a:xfrm>
            <a:off x="6732240" y="2985377"/>
            <a:ext cx="23169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Head of Legal &amp; Governance Services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P £70,964 - £82,169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£80,001 - £85,000</a:t>
            </a:r>
            <a:br>
              <a:rPr lang="en-GB" sz="800" dirty="0">
                <a:latin typeface="Arial" charset="0"/>
              </a:rPr>
            </a:br>
            <a:br>
              <a:rPr lang="en-GB" sz="800" b="1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28" name="Rectangle 97"/>
          <p:cNvSpPr>
            <a:spLocks noChangeArrowheads="1"/>
          </p:cNvSpPr>
          <p:nvPr/>
        </p:nvSpPr>
        <p:spPr bwMode="auto">
          <a:xfrm>
            <a:off x="798409" y="4986271"/>
            <a:ext cx="77457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800" dirty="0">
                <a:latin typeface="Arial" charset="0"/>
              </a:rPr>
              <a:t>Procurement</a:t>
            </a:r>
          </a:p>
        </p:txBody>
      </p:sp>
      <p:sp>
        <p:nvSpPr>
          <p:cNvPr id="2131" name="Rectangle 101"/>
          <p:cNvSpPr>
            <a:spLocks noChangeArrowheads="1"/>
          </p:cNvSpPr>
          <p:nvPr/>
        </p:nvSpPr>
        <p:spPr bwMode="auto">
          <a:xfrm>
            <a:off x="7236296" y="5194822"/>
            <a:ext cx="15888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Arial" charset="0"/>
              </a:rPr>
              <a:t>Legal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Governance Services</a:t>
            </a:r>
          </a:p>
        </p:txBody>
      </p:sp>
      <p:sp>
        <p:nvSpPr>
          <p:cNvPr id="106" name="Line 64"/>
          <p:cNvSpPr>
            <a:spLocks noChangeShapeType="1"/>
          </p:cNvSpPr>
          <p:nvPr/>
        </p:nvSpPr>
        <p:spPr bwMode="auto">
          <a:xfrm>
            <a:off x="4569695" y="1594843"/>
            <a:ext cx="1211" cy="144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6876256" y="2983508"/>
            <a:ext cx="2016224" cy="69576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3534832" y="1732279"/>
            <a:ext cx="2017008" cy="82446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05284" y="2988056"/>
            <a:ext cx="1997075" cy="69576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3" name="Line 73"/>
          <p:cNvSpPr>
            <a:spLocks noChangeShapeType="1"/>
          </p:cNvSpPr>
          <p:nvPr/>
        </p:nvSpPr>
        <p:spPr bwMode="auto">
          <a:xfrm flipH="1">
            <a:off x="8012914" y="2673412"/>
            <a:ext cx="1" cy="3005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3517805" y="1021993"/>
            <a:ext cx="2034034" cy="57350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3097" y="1010067"/>
            <a:ext cx="19844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Managing Director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£159,665</a:t>
            </a:r>
            <a:endParaRPr lang="en-GB" sz="1000" dirty="0">
              <a:solidFill>
                <a:srgbClr val="FF0000"/>
              </a:solidFill>
              <a:latin typeface="Arial" charset="0"/>
            </a:endParaRPr>
          </a:p>
          <a:p>
            <a:r>
              <a:rPr lang="en-GB" sz="1000" b="1" dirty="0">
                <a:latin typeface="Arial" charset="0"/>
              </a:rPr>
              <a:t>Ben Still</a:t>
            </a:r>
            <a:br>
              <a:rPr lang="en-GB" sz="800" b="1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81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6958" y="229263"/>
            <a:ext cx="7772400" cy="751465"/>
          </a:xfrm>
        </p:spPr>
        <p:txBody>
          <a:bodyPr/>
          <a:lstStyle/>
          <a:p>
            <a:pPr eaLnBrk="1" hangingPunct="1"/>
            <a:r>
              <a:rPr lang="en-GB" sz="2000" dirty="0">
                <a:latin typeface="Arial" charset="0"/>
              </a:rPr>
              <a:t>WEST YORKSHIRE COMBINED AUTHORITY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Chief Officers - Transport</a:t>
            </a:r>
          </a:p>
        </p:txBody>
      </p:sp>
      <p:sp>
        <p:nvSpPr>
          <p:cNvPr id="2053" name="Text Box 15"/>
          <p:cNvSpPr txBox="1">
            <a:spLocks noChangeArrowheads="1"/>
          </p:cNvSpPr>
          <p:nvPr/>
        </p:nvSpPr>
        <p:spPr bwMode="auto">
          <a:xfrm>
            <a:off x="3483279" y="1141498"/>
            <a:ext cx="196944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1000" dirty="0">
                <a:latin typeface="Arial" charset="0"/>
              </a:rPr>
              <a:t>Managing Director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Paid £159,665</a:t>
            </a:r>
            <a:endParaRPr lang="en-GB" sz="1000" dirty="0">
              <a:solidFill>
                <a:srgbClr val="FF0000"/>
              </a:solidFill>
              <a:latin typeface="Arial" charset="0"/>
            </a:endParaRPr>
          </a:p>
          <a:p>
            <a:pPr algn="ctr" eaLnBrk="1" hangingPunct="1"/>
            <a:r>
              <a:rPr lang="en-GB" sz="1000" b="1" dirty="0">
                <a:latin typeface="Arial" charset="0"/>
              </a:rPr>
              <a:t>Ben Still</a:t>
            </a:r>
            <a:br>
              <a:rPr lang="en-GB" sz="800" b="1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065" name="Rectangle 28"/>
          <p:cNvSpPr>
            <a:spLocks noChangeArrowheads="1"/>
          </p:cNvSpPr>
          <p:nvPr/>
        </p:nvSpPr>
        <p:spPr bwMode="auto">
          <a:xfrm>
            <a:off x="934761" y="4146349"/>
            <a:ext cx="1121346" cy="13149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66" name="Rectangle 29"/>
          <p:cNvSpPr>
            <a:spLocks noChangeArrowheads="1"/>
          </p:cNvSpPr>
          <p:nvPr/>
        </p:nvSpPr>
        <p:spPr bwMode="auto">
          <a:xfrm>
            <a:off x="6950213" y="4146349"/>
            <a:ext cx="1120775" cy="144559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15" name="Rectangle 84"/>
          <p:cNvSpPr>
            <a:spLocks noChangeArrowheads="1"/>
          </p:cNvSpPr>
          <p:nvPr/>
        </p:nvSpPr>
        <p:spPr bwMode="auto">
          <a:xfrm>
            <a:off x="479962" y="3277132"/>
            <a:ext cx="20550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Head of Customer Services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£61,370 - £71,060</a:t>
            </a:r>
          </a:p>
          <a:p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£60,001 – £65,000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16" name="Rectangle 85"/>
          <p:cNvSpPr>
            <a:spLocks noChangeArrowheads="1"/>
          </p:cNvSpPr>
          <p:nvPr/>
        </p:nvSpPr>
        <p:spPr bwMode="auto">
          <a:xfrm>
            <a:off x="6480736" y="3272579"/>
            <a:ext cx="2005393" cy="96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50" dirty="0">
                <a:latin typeface="Arial" charset="0"/>
              </a:rPr>
              <a:t> </a:t>
            </a:r>
            <a:r>
              <a:rPr lang="en-GB" sz="1000" dirty="0">
                <a:latin typeface="Arial" charset="0"/>
              </a:rPr>
              <a:t>Head of Mobility Services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– £71,060</a:t>
            </a:r>
          </a:p>
          <a:p>
            <a:r>
              <a:rPr lang="en-GB" sz="1000" dirty="0">
                <a:latin typeface="Arial" charset="0"/>
              </a:rPr>
              <a:t>Paid £60,001 – 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£</a:t>
            </a:r>
            <a:r>
              <a:rPr lang="en-GB" sz="1000" dirty="0">
                <a:latin typeface="Arial" charset="0"/>
              </a:rPr>
              <a:t>65,000</a:t>
            </a:r>
          </a:p>
          <a:p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123" name="Rectangle 92"/>
          <p:cNvSpPr>
            <a:spLocks noChangeArrowheads="1"/>
          </p:cNvSpPr>
          <p:nvPr/>
        </p:nvSpPr>
        <p:spPr bwMode="auto">
          <a:xfrm>
            <a:off x="6915269" y="4148462"/>
            <a:ext cx="119300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800" dirty="0">
                <a:latin typeface="Arial" charset="0"/>
              </a:rPr>
              <a:t>Bus Network Planning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Bus Service Procurement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Tendering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Contracts Compliance</a:t>
            </a:r>
            <a:br>
              <a:rPr lang="en-GB" sz="800" dirty="0">
                <a:latin typeface="Arial" charset="0"/>
              </a:rPr>
            </a:br>
            <a:r>
              <a:rPr lang="en-GB" sz="800" dirty="0" err="1">
                <a:latin typeface="Arial" charset="0"/>
              </a:rPr>
              <a:t>AccessBus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Education Services</a:t>
            </a:r>
            <a:br>
              <a:rPr lang="en-GB" sz="800" dirty="0">
                <a:latin typeface="Arial" charset="0"/>
              </a:rPr>
            </a:br>
            <a:endParaRPr lang="en-GB" sz="800" dirty="0">
              <a:latin typeface="Arial" charset="0"/>
            </a:endParaRPr>
          </a:p>
        </p:txBody>
      </p:sp>
      <p:sp>
        <p:nvSpPr>
          <p:cNvPr id="2124" name="Rectangle 93"/>
          <p:cNvSpPr>
            <a:spLocks noChangeArrowheads="1"/>
          </p:cNvSpPr>
          <p:nvPr/>
        </p:nvSpPr>
        <p:spPr bwMode="auto">
          <a:xfrm>
            <a:off x="882882" y="4284889"/>
            <a:ext cx="12251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800" dirty="0">
                <a:latin typeface="Arial" charset="0"/>
              </a:rPr>
              <a:t>Passenger Information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Marketing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Travel Centres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Concessions &amp;</a:t>
            </a:r>
            <a:br>
              <a:rPr lang="en-GB" sz="800" dirty="0">
                <a:latin typeface="Arial" charset="0"/>
              </a:rPr>
            </a:br>
            <a:r>
              <a:rPr lang="en-GB" sz="800" dirty="0">
                <a:latin typeface="Arial" charset="0"/>
              </a:rPr>
              <a:t>Integrated Ticketing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9611" y="2069990"/>
            <a:ext cx="200380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Arial" charset="0"/>
              </a:rPr>
              <a:t>Director, Transport Services</a:t>
            </a:r>
          </a:p>
          <a:p>
            <a:r>
              <a:rPr lang="en-GB" sz="1000" b="1" dirty="0">
                <a:latin typeface="Arial" charset="0"/>
              </a:rPr>
              <a:t>Dave Pearson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R £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 96,137 - £111,317</a:t>
            </a:r>
            <a:br>
              <a:rPr lang="en-GB" sz="1000" dirty="0">
                <a:solidFill>
                  <a:srgbClr val="000000"/>
                </a:solidFill>
                <a:latin typeface="Arial" charset="0"/>
              </a:rPr>
            </a:br>
            <a:r>
              <a:rPr lang="en-GB" sz="1000" dirty="0">
                <a:solidFill>
                  <a:srgbClr val="000000"/>
                </a:solidFill>
                <a:latin typeface="Arial" charset="0"/>
              </a:rPr>
              <a:t>Paid - £105,001 - £110,000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107" name="Line 55"/>
          <p:cNvSpPr>
            <a:spLocks noChangeShapeType="1"/>
          </p:cNvSpPr>
          <p:nvPr/>
        </p:nvSpPr>
        <p:spPr bwMode="auto">
          <a:xfrm>
            <a:off x="1495434" y="3094244"/>
            <a:ext cx="5987999" cy="51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137" name="Line 46"/>
          <p:cNvSpPr>
            <a:spLocks noChangeShapeType="1"/>
          </p:cNvSpPr>
          <p:nvPr/>
        </p:nvSpPr>
        <p:spPr bwMode="auto">
          <a:xfrm>
            <a:off x="4459097" y="1789096"/>
            <a:ext cx="0" cy="2717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3521183" y="2055961"/>
            <a:ext cx="1875827" cy="8513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475716" y="3286337"/>
            <a:ext cx="2034034" cy="69576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479456" y="3286337"/>
            <a:ext cx="2032139" cy="69576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3450985" y="1166052"/>
            <a:ext cx="2034034" cy="62304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6" name="Line 46"/>
          <p:cNvSpPr>
            <a:spLocks noChangeShapeType="1"/>
          </p:cNvSpPr>
          <p:nvPr/>
        </p:nvSpPr>
        <p:spPr bwMode="auto">
          <a:xfrm>
            <a:off x="4459097" y="2852935"/>
            <a:ext cx="0" cy="2413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83" name="Line 55"/>
          <p:cNvSpPr>
            <a:spLocks noChangeShapeType="1"/>
          </p:cNvSpPr>
          <p:nvPr/>
        </p:nvSpPr>
        <p:spPr bwMode="auto">
          <a:xfrm flipH="1">
            <a:off x="7483433" y="3094243"/>
            <a:ext cx="0" cy="1920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 flipV="1">
            <a:off x="1495434" y="3094243"/>
            <a:ext cx="0" cy="1891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93" name="Line 55"/>
          <p:cNvSpPr>
            <a:spLocks noChangeShapeType="1"/>
          </p:cNvSpPr>
          <p:nvPr/>
        </p:nvSpPr>
        <p:spPr bwMode="auto">
          <a:xfrm>
            <a:off x="1495434" y="3982098"/>
            <a:ext cx="0" cy="1642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7505993" y="3982097"/>
            <a:ext cx="0" cy="1642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514292" y="3272579"/>
            <a:ext cx="2034034" cy="69576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3" name="Line 55"/>
          <p:cNvSpPr>
            <a:spLocks noChangeShapeType="1"/>
          </p:cNvSpPr>
          <p:nvPr/>
        </p:nvSpPr>
        <p:spPr bwMode="auto">
          <a:xfrm>
            <a:off x="4459096" y="3094243"/>
            <a:ext cx="0" cy="1642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26" name="Rectangle 85"/>
          <p:cNvSpPr>
            <a:spLocks noChangeArrowheads="1"/>
          </p:cNvSpPr>
          <p:nvPr/>
        </p:nvSpPr>
        <p:spPr bwMode="auto">
          <a:xfrm>
            <a:off x="3486736" y="3269438"/>
            <a:ext cx="2005393" cy="83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050" dirty="0">
                <a:latin typeface="Arial" charset="0"/>
              </a:rPr>
              <a:t> </a:t>
            </a:r>
            <a:r>
              <a:rPr lang="en-GB" sz="1000" dirty="0">
                <a:latin typeface="Arial" charset="0"/>
              </a:rPr>
              <a:t>Head of Assets</a:t>
            </a:r>
            <a:br>
              <a:rPr lang="en-GB" sz="1000" dirty="0">
                <a:latin typeface="Arial" charset="0"/>
              </a:rPr>
            </a:br>
            <a:r>
              <a:rPr lang="en-GB" sz="1000" dirty="0">
                <a:latin typeface="Arial" charset="0"/>
              </a:rPr>
              <a:t>Earning Band O £61,370 - £71,060 </a:t>
            </a:r>
          </a:p>
          <a:p>
            <a:r>
              <a:rPr lang="en-GB" sz="1000" dirty="0">
                <a:latin typeface="Arial" charset="0"/>
              </a:rPr>
              <a:t>Paid £60,001 – </a:t>
            </a:r>
            <a:r>
              <a:rPr lang="en-GB" sz="1000" dirty="0">
                <a:solidFill>
                  <a:srgbClr val="000000"/>
                </a:solidFill>
                <a:latin typeface="Arial" charset="0"/>
              </a:rPr>
              <a:t>£</a:t>
            </a:r>
            <a:r>
              <a:rPr lang="en-GB" sz="1000" dirty="0">
                <a:latin typeface="Arial" charset="0"/>
              </a:rPr>
              <a:t>65,000</a:t>
            </a:r>
            <a:br>
              <a:rPr lang="en-GB" sz="800" dirty="0">
                <a:latin typeface="Arial" charset="0"/>
              </a:rPr>
            </a:br>
            <a:endParaRPr lang="en-GB" sz="800" b="1" dirty="0">
              <a:latin typeface="Arial" charset="0"/>
            </a:endParaRP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3941064" y="4331055"/>
            <a:ext cx="11930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800" dirty="0">
                <a:latin typeface="Arial" charset="0"/>
              </a:rPr>
              <a:t>Bus Stations</a:t>
            </a:r>
          </a:p>
          <a:p>
            <a:r>
              <a:rPr lang="en-GB" sz="800" dirty="0">
                <a:latin typeface="Arial" charset="0"/>
              </a:rPr>
              <a:t>Facilities &amp; Assets</a:t>
            </a:r>
            <a:br>
              <a:rPr lang="en-GB" sz="800" dirty="0">
                <a:latin typeface="Arial" charset="0"/>
              </a:rPr>
            </a:br>
            <a:endParaRPr lang="en-GB" sz="800" dirty="0">
              <a:latin typeface="Arial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962544" y="4162069"/>
            <a:ext cx="1120775" cy="62853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0" name="Line 55"/>
          <p:cNvSpPr>
            <a:spLocks noChangeShapeType="1"/>
          </p:cNvSpPr>
          <p:nvPr/>
        </p:nvSpPr>
        <p:spPr bwMode="auto">
          <a:xfrm>
            <a:off x="4531309" y="3968340"/>
            <a:ext cx="0" cy="1642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94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A611B6CE75F645B54005E8B31F8E4E" ma:contentTypeVersion="1" ma:contentTypeDescription="Create a new document." ma:contentTypeScope="" ma:versionID="7312fe89b350a2568245ea0cbdb3673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F81EAA-FBD9-4358-8383-7E8DCE38A49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FA91B59-E5AE-4DFE-BF7B-9A3B5D04B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4DCEB2-85F8-470A-9F69-46DA7E0267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11249</TotalTime>
  <Words>744</Words>
  <Application>Microsoft Office PowerPoint</Application>
  <PresentationFormat>On-screen Show (4:3)</PresentationFormat>
  <Paragraphs>92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WEST YORKSHIRE COMBINED AUTHORITY Chief Officers – Delivery</vt:lpstr>
      <vt:lpstr>WEST YORKSHIRE COMBINED AUTHORITY Chief Officers – Economic Services</vt:lpstr>
      <vt:lpstr>WEST YORKSHIRE COMBINED AUTHORITY Chief Officers – Policy, Strategy &amp; Communications</vt:lpstr>
      <vt:lpstr>WEST YORKSHIRE COMBINED AUTHORITY Chief Officers – Corporate Services 1</vt:lpstr>
      <vt:lpstr>WEST YORKSHIRE COMBINED AUTHORITY Chief Officers – Corporate Services 2</vt:lpstr>
      <vt:lpstr>WEST YORKSHIRE COMBINED AUTHORITY Chief Officers - Transport</vt:lpstr>
    </vt:vector>
  </TitlesOfParts>
  <Company>West Yorkshire PTE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Riley</dc:creator>
  <cp:lastModifiedBy>Sneha Tayur</cp:lastModifiedBy>
  <cp:revision>1101</cp:revision>
  <cp:lastPrinted>2017-05-04T12:34:30Z</cp:lastPrinted>
  <dcterms:created xsi:type="dcterms:W3CDTF">2005-01-20T11:44:46Z</dcterms:created>
  <dcterms:modified xsi:type="dcterms:W3CDTF">2020-07-08T09:12:50Z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0x010100ABA611B6CE75F645B54005E8B31F8E4E</vt:lpwstr>
  </property>
</Properties>
</file>