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30"/>
  </p:notesMasterIdLst>
  <p:sldIdLst>
    <p:sldId id="257" r:id="rId6"/>
    <p:sldId id="258" r:id="rId7"/>
    <p:sldId id="259" r:id="rId8"/>
    <p:sldId id="270" r:id="rId9"/>
    <p:sldId id="343" r:id="rId10"/>
    <p:sldId id="260" r:id="rId11"/>
    <p:sldId id="341" r:id="rId12"/>
    <p:sldId id="344" r:id="rId13"/>
    <p:sldId id="340" r:id="rId14"/>
    <p:sldId id="337" r:id="rId15"/>
    <p:sldId id="330" r:id="rId16"/>
    <p:sldId id="331" r:id="rId17"/>
    <p:sldId id="335" r:id="rId18"/>
    <p:sldId id="345" r:id="rId19"/>
    <p:sldId id="333" r:id="rId20"/>
    <p:sldId id="332" r:id="rId21"/>
    <p:sldId id="329" r:id="rId22"/>
    <p:sldId id="339" r:id="rId23"/>
    <p:sldId id="264" r:id="rId24"/>
    <p:sldId id="269" r:id="rId25"/>
    <p:sldId id="342" r:id="rId26"/>
    <p:sldId id="268" r:id="rId27"/>
    <p:sldId id="267" r:id="rId28"/>
    <p:sldId id="26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F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B37552-4728-4044-9129-F43926B3B96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CEAD3D1B-3293-41C3-B3CB-E2CEF8525827}">
      <dgm:prSet phldrT="[Text]" custT="1"/>
      <dgm:spPr>
        <a:solidFill>
          <a:srgbClr val="006F81"/>
        </a:solidFill>
      </dgm:spPr>
      <dgm:t>
        <a:bodyPr/>
        <a:lstStyle/>
        <a:p>
          <a:r>
            <a:rPr lang="en-GB" sz="1500">
              <a:latin typeface="Arial" panose="020B0604020202020204" pitchFamily="34" charset="0"/>
              <a:cs typeface="Arial" panose="020B0604020202020204" pitchFamily="34" charset="0"/>
            </a:rPr>
            <a:t>West Yorkshire Mayor</a:t>
          </a:r>
        </a:p>
        <a:p>
          <a:r>
            <a:rPr lang="en-GB" sz="1200" i="1">
              <a:latin typeface="Arial" panose="020B0604020202020204" pitchFamily="34" charset="0"/>
              <a:cs typeface="Arial" panose="020B0604020202020204" pitchFamily="34" charset="0"/>
            </a:rPr>
            <a:t>(Elected)</a:t>
          </a:r>
        </a:p>
      </dgm:t>
    </dgm:pt>
    <dgm:pt modelId="{ACE2D18D-6908-49DC-B419-FA3ED2F4C8FC}" type="parTrans" cxnId="{7F5B25DD-AA57-4B37-BEEC-7181AF276B16}">
      <dgm:prSet/>
      <dgm:spPr/>
      <dgm:t>
        <a:bodyPr/>
        <a:lstStyle/>
        <a:p>
          <a:endParaRPr lang="en-GB">
            <a:latin typeface="Arial" panose="020B0604020202020204" pitchFamily="34" charset="0"/>
            <a:cs typeface="Arial" panose="020B0604020202020204" pitchFamily="34" charset="0"/>
          </a:endParaRPr>
        </a:p>
      </dgm:t>
    </dgm:pt>
    <dgm:pt modelId="{72684D64-7B0B-44E2-ADE1-7030734194E2}" type="sibTrans" cxnId="{7F5B25DD-AA57-4B37-BEEC-7181AF276B16}">
      <dgm:prSet/>
      <dgm:spPr/>
      <dgm:t>
        <a:bodyPr/>
        <a:lstStyle/>
        <a:p>
          <a:endParaRPr lang="en-GB">
            <a:latin typeface="Arial" panose="020B0604020202020204" pitchFamily="34" charset="0"/>
            <a:cs typeface="Arial" panose="020B0604020202020204" pitchFamily="34" charset="0"/>
          </a:endParaRPr>
        </a:p>
      </dgm:t>
    </dgm:pt>
    <dgm:pt modelId="{16B7B0E1-E271-4456-A750-B3F15E7D33A1}">
      <dgm:prSet phldrT="[Text]" custT="1"/>
      <dgm:spPr>
        <a:solidFill>
          <a:srgbClr val="006F81"/>
        </a:solidFill>
      </dgm:spPr>
      <dgm:t>
        <a:bodyPr/>
        <a:lstStyle/>
        <a:p>
          <a:r>
            <a:rPr lang="en-GB" sz="1500">
              <a:latin typeface="Arial" panose="020B0604020202020204" pitchFamily="34" charset="0"/>
              <a:cs typeface="Arial" panose="020B0604020202020204" pitchFamily="34" charset="0"/>
            </a:rPr>
            <a:t>Deputy Mayor</a:t>
          </a:r>
        </a:p>
        <a:p>
          <a:r>
            <a:rPr lang="en-GB" sz="1200" i="1">
              <a:latin typeface="Arial" panose="020B0604020202020204" pitchFamily="34" charset="0"/>
              <a:cs typeface="Arial" panose="020B0604020202020204" pitchFamily="34" charset="0"/>
            </a:rPr>
            <a:t>(elected member of the Combined</a:t>
          </a:r>
        </a:p>
        <a:p>
          <a:r>
            <a:rPr lang="en-GB" sz="1200" i="1">
              <a:latin typeface="Arial" panose="020B0604020202020204" pitchFamily="34" charset="0"/>
              <a:cs typeface="Arial" panose="020B0604020202020204" pitchFamily="34" charset="0"/>
            </a:rPr>
            <a:t>Authority appointed by Mayor )</a:t>
          </a:r>
        </a:p>
      </dgm:t>
    </dgm:pt>
    <dgm:pt modelId="{5E7BB63F-A2A0-4653-843E-91B9103ED3DE}" type="parTrans" cxnId="{3AA0260C-1420-4DA6-8438-3E884941F05F}">
      <dgm:prSet/>
      <dgm:spPr/>
      <dgm:t>
        <a:bodyPr/>
        <a:lstStyle/>
        <a:p>
          <a:endParaRPr lang="en-GB">
            <a:latin typeface="Arial" panose="020B0604020202020204" pitchFamily="34" charset="0"/>
            <a:cs typeface="Arial" panose="020B0604020202020204" pitchFamily="34" charset="0"/>
          </a:endParaRPr>
        </a:p>
      </dgm:t>
    </dgm:pt>
    <dgm:pt modelId="{641A2C92-D798-428C-A652-95C6481105E2}" type="sibTrans" cxnId="{3AA0260C-1420-4DA6-8438-3E884941F05F}">
      <dgm:prSet/>
      <dgm:spPr/>
      <dgm:t>
        <a:bodyPr/>
        <a:lstStyle/>
        <a:p>
          <a:endParaRPr lang="en-GB">
            <a:latin typeface="Arial" panose="020B0604020202020204" pitchFamily="34" charset="0"/>
            <a:cs typeface="Arial" panose="020B0604020202020204" pitchFamily="34" charset="0"/>
          </a:endParaRPr>
        </a:p>
      </dgm:t>
    </dgm:pt>
    <dgm:pt modelId="{36745C12-D769-4F09-BE85-46C41F9DD5AB}">
      <dgm:prSet phldrT="[Text]" custT="1"/>
      <dgm:spPr>
        <a:solidFill>
          <a:srgbClr val="006F81"/>
        </a:solidFill>
      </dgm:spPr>
      <dgm:t>
        <a:bodyPr/>
        <a:lstStyle/>
        <a:p>
          <a:r>
            <a:rPr lang="en-GB" sz="1500">
              <a:latin typeface="Arial" panose="020B0604020202020204" pitchFamily="34" charset="0"/>
              <a:cs typeface="Arial" panose="020B0604020202020204" pitchFamily="34" charset="0"/>
            </a:rPr>
            <a:t>Deputy Mayor for Policing and Crime</a:t>
          </a:r>
        </a:p>
        <a:p>
          <a:r>
            <a:rPr lang="en-GB" sz="1200" i="1">
              <a:latin typeface="Arial" panose="020B0604020202020204" pitchFamily="34" charset="0"/>
              <a:cs typeface="Arial" panose="020B0604020202020204" pitchFamily="34" charset="0"/>
            </a:rPr>
            <a:t>(Appointed)</a:t>
          </a:r>
        </a:p>
      </dgm:t>
    </dgm:pt>
    <dgm:pt modelId="{FCA5A659-54E1-4646-B151-7BBB94D44B47}" type="parTrans" cxnId="{B17A6254-EA15-454F-8A8C-56DF003B4412}">
      <dgm:prSet/>
      <dgm:spPr>
        <a:solidFill>
          <a:srgbClr val="006F81"/>
        </a:solidFill>
      </dgm:spPr>
      <dgm:t>
        <a:bodyPr/>
        <a:lstStyle/>
        <a:p>
          <a:endParaRPr lang="en-GB">
            <a:latin typeface="Arial" panose="020B0604020202020204" pitchFamily="34" charset="0"/>
            <a:cs typeface="Arial" panose="020B0604020202020204" pitchFamily="34" charset="0"/>
          </a:endParaRPr>
        </a:p>
      </dgm:t>
    </dgm:pt>
    <dgm:pt modelId="{144CE66C-C60E-498B-8F33-D4FAEEFE6C93}" type="sibTrans" cxnId="{B17A6254-EA15-454F-8A8C-56DF003B4412}">
      <dgm:prSet/>
      <dgm:spPr/>
      <dgm:t>
        <a:bodyPr/>
        <a:lstStyle/>
        <a:p>
          <a:endParaRPr lang="en-GB">
            <a:latin typeface="Arial" panose="020B0604020202020204" pitchFamily="34" charset="0"/>
            <a:cs typeface="Arial" panose="020B0604020202020204" pitchFamily="34" charset="0"/>
          </a:endParaRPr>
        </a:p>
      </dgm:t>
    </dgm:pt>
    <dgm:pt modelId="{58926C99-3E33-416E-82B4-D9815C956E96}" type="pres">
      <dgm:prSet presAssocID="{55B37552-4728-4044-9129-F43926B3B96E}" presName="hierChild1" presStyleCnt="0">
        <dgm:presLayoutVars>
          <dgm:orgChart val="1"/>
          <dgm:chPref val="1"/>
          <dgm:dir/>
          <dgm:animOne val="branch"/>
          <dgm:animLvl val="lvl"/>
          <dgm:resizeHandles/>
        </dgm:presLayoutVars>
      </dgm:prSet>
      <dgm:spPr/>
    </dgm:pt>
    <dgm:pt modelId="{3E6C58AB-EC42-48B3-B012-25E320FFE80F}" type="pres">
      <dgm:prSet presAssocID="{CEAD3D1B-3293-41C3-B3CB-E2CEF8525827}" presName="hierRoot1" presStyleCnt="0">
        <dgm:presLayoutVars>
          <dgm:hierBranch val="init"/>
        </dgm:presLayoutVars>
      </dgm:prSet>
      <dgm:spPr/>
    </dgm:pt>
    <dgm:pt modelId="{62834D2C-4C86-49C5-990C-B1D708769F65}" type="pres">
      <dgm:prSet presAssocID="{CEAD3D1B-3293-41C3-B3CB-E2CEF8525827}" presName="rootComposite1" presStyleCnt="0"/>
      <dgm:spPr/>
    </dgm:pt>
    <dgm:pt modelId="{4880535B-161D-4DE2-98E3-092586EA6E4F}" type="pres">
      <dgm:prSet presAssocID="{CEAD3D1B-3293-41C3-B3CB-E2CEF8525827}" presName="rootText1" presStyleLbl="node0" presStyleIdx="0" presStyleCnt="1">
        <dgm:presLayoutVars>
          <dgm:chPref val="3"/>
        </dgm:presLayoutVars>
      </dgm:prSet>
      <dgm:spPr/>
    </dgm:pt>
    <dgm:pt modelId="{9D77C22F-A16A-4C6D-884E-0A73E041F98E}" type="pres">
      <dgm:prSet presAssocID="{CEAD3D1B-3293-41C3-B3CB-E2CEF8525827}" presName="rootConnector1" presStyleLbl="node1" presStyleIdx="0" presStyleCnt="0"/>
      <dgm:spPr/>
    </dgm:pt>
    <dgm:pt modelId="{739AA984-932F-4F14-A55C-D094EB3D00EC}" type="pres">
      <dgm:prSet presAssocID="{CEAD3D1B-3293-41C3-B3CB-E2CEF8525827}" presName="hierChild2" presStyleCnt="0"/>
      <dgm:spPr/>
    </dgm:pt>
    <dgm:pt modelId="{85625E82-441A-4575-8058-33C812409E52}" type="pres">
      <dgm:prSet presAssocID="{5E7BB63F-A2A0-4653-843E-91B9103ED3DE}" presName="Name37" presStyleLbl="parChTrans1D2" presStyleIdx="0" presStyleCnt="2"/>
      <dgm:spPr/>
    </dgm:pt>
    <dgm:pt modelId="{0F3C3EC4-3B5C-47DD-868B-8CD9E41BB1A7}" type="pres">
      <dgm:prSet presAssocID="{16B7B0E1-E271-4456-A750-B3F15E7D33A1}" presName="hierRoot2" presStyleCnt="0">
        <dgm:presLayoutVars>
          <dgm:hierBranch val="init"/>
        </dgm:presLayoutVars>
      </dgm:prSet>
      <dgm:spPr/>
    </dgm:pt>
    <dgm:pt modelId="{5224ADEE-9DFE-48DA-B8B9-40E8B93B4CA3}" type="pres">
      <dgm:prSet presAssocID="{16B7B0E1-E271-4456-A750-B3F15E7D33A1}" presName="rootComposite" presStyleCnt="0"/>
      <dgm:spPr/>
    </dgm:pt>
    <dgm:pt modelId="{30B1B7E1-13F1-435C-ACD2-2562BCC869F7}" type="pres">
      <dgm:prSet presAssocID="{16B7B0E1-E271-4456-A750-B3F15E7D33A1}" presName="rootText" presStyleLbl="node2" presStyleIdx="0" presStyleCnt="2" custLinFactNeighborY="1179">
        <dgm:presLayoutVars>
          <dgm:chPref val="3"/>
        </dgm:presLayoutVars>
      </dgm:prSet>
      <dgm:spPr/>
    </dgm:pt>
    <dgm:pt modelId="{7CEEED4F-360D-47B3-80B6-7EAC910CBF73}" type="pres">
      <dgm:prSet presAssocID="{16B7B0E1-E271-4456-A750-B3F15E7D33A1}" presName="rootConnector" presStyleLbl="node2" presStyleIdx="0" presStyleCnt="2"/>
      <dgm:spPr/>
    </dgm:pt>
    <dgm:pt modelId="{B441A2A2-668E-464D-A2C9-A3F1399D2EBC}" type="pres">
      <dgm:prSet presAssocID="{16B7B0E1-E271-4456-A750-B3F15E7D33A1}" presName="hierChild4" presStyleCnt="0"/>
      <dgm:spPr/>
    </dgm:pt>
    <dgm:pt modelId="{05EBB8CA-1BFD-4267-B24A-84F357E0EAFA}" type="pres">
      <dgm:prSet presAssocID="{16B7B0E1-E271-4456-A750-B3F15E7D33A1}" presName="hierChild5" presStyleCnt="0"/>
      <dgm:spPr/>
    </dgm:pt>
    <dgm:pt modelId="{B732D84B-935D-436A-A88C-0DEDBCAB5CAF}" type="pres">
      <dgm:prSet presAssocID="{FCA5A659-54E1-4646-B151-7BBB94D44B47}" presName="Name37" presStyleLbl="parChTrans1D2" presStyleIdx="1" presStyleCnt="2"/>
      <dgm:spPr/>
    </dgm:pt>
    <dgm:pt modelId="{781B642E-A395-481C-8618-3E5DBE441982}" type="pres">
      <dgm:prSet presAssocID="{36745C12-D769-4F09-BE85-46C41F9DD5AB}" presName="hierRoot2" presStyleCnt="0">
        <dgm:presLayoutVars>
          <dgm:hierBranch val="init"/>
        </dgm:presLayoutVars>
      </dgm:prSet>
      <dgm:spPr/>
    </dgm:pt>
    <dgm:pt modelId="{2759CC06-63A9-43FB-B101-33449DFB6253}" type="pres">
      <dgm:prSet presAssocID="{36745C12-D769-4F09-BE85-46C41F9DD5AB}" presName="rootComposite" presStyleCnt="0"/>
      <dgm:spPr/>
    </dgm:pt>
    <dgm:pt modelId="{1203B79A-02DD-4F03-8AB4-4A5C967812AE}" type="pres">
      <dgm:prSet presAssocID="{36745C12-D769-4F09-BE85-46C41F9DD5AB}" presName="rootText" presStyleLbl="node2" presStyleIdx="1" presStyleCnt="2">
        <dgm:presLayoutVars>
          <dgm:chPref val="3"/>
        </dgm:presLayoutVars>
      </dgm:prSet>
      <dgm:spPr/>
    </dgm:pt>
    <dgm:pt modelId="{31E42AFA-603E-4A34-889E-3E45B8171E8E}" type="pres">
      <dgm:prSet presAssocID="{36745C12-D769-4F09-BE85-46C41F9DD5AB}" presName="rootConnector" presStyleLbl="node2" presStyleIdx="1" presStyleCnt="2"/>
      <dgm:spPr/>
    </dgm:pt>
    <dgm:pt modelId="{13073398-9C90-47D8-9F10-CD8720833C99}" type="pres">
      <dgm:prSet presAssocID="{36745C12-D769-4F09-BE85-46C41F9DD5AB}" presName="hierChild4" presStyleCnt="0"/>
      <dgm:spPr/>
    </dgm:pt>
    <dgm:pt modelId="{F77CAE54-5824-490E-B2F3-AFCE50E358CC}" type="pres">
      <dgm:prSet presAssocID="{36745C12-D769-4F09-BE85-46C41F9DD5AB}" presName="hierChild5" presStyleCnt="0"/>
      <dgm:spPr/>
    </dgm:pt>
    <dgm:pt modelId="{C29773B0-F0A1-4717-B13B-7F39F81BCAE1}" type="pres">
      <dgm:prSet presAssocID="{CEAD3D1B-3293-41C3-B3CB-E2CEF8525827}" presName="hierChild3" presStyleCnt="0"/>
      <dgm:spPr/>
    </dgm:pt>
  </dgm:ptLst>
  <dgm:cxnLst>
    <dgm:cxn modelId="{D1D3F105-1DE0-4022-9B74-BE7438C4F0BE}" type="presOf" srcId="{CEAD3D1B-3293-41C3-B3CB-E2CEF8525827}" destId="{9D77C22F-A16A-4C6D-884E-0A73E041F98E}" srcOrd="1" destOrd="0" presId="urn:microsoft.com/office/officeart/2005/8/layout/orgChart1"/>
    <dgm:cxn modelId="{3AA0260C-1420-4DA6-8438-3E884941F05F}" srcId="{CEAD3D1B-3293-41C3-B3CB-E2CEF8525827}" destId="{16B7B0E1-E271-4456-A750-B3F15E7D33A1}" srcOrd="0" destOrd="0" parTransId="{5E7BB63F-A2A0-4653-843E-91B9103ED3DE}" sibTransId="{641A2C92-D798-428C-A652-95C6481105E2}"/>
    <dgm:cxn modelId="{B3CC2818-7B05-4F81-9506-135E8C759172}" type="presOf" srcId="{CEAD3D1B-3293-41C3-B3CB-E2CEF8525827}" destId="{4880535B-161D-4DE2-98E3-092586EA6E4F}" srcOrd="0" destOrd="0" presId="urn:microsoft.com/office/officeart/2005/8/layout/orgChart1"/>
    <dgm:cxn modelId="{4271492D-3E14-4CB4-BDDF-6DF75F10D993}" type="presOf" srcId="{16B7B0E1-E271-4456-A750-B3F15E7D33A1}" destId="{30B1B7E1-13F1-435C-ACD2-2562BCC869F7}" srcOrd="0" destOrd="0" presId="urn:microsoft.com/office/officeart/2005/8/layout/orgChart1"/>
    <dgm:cxn modelId="{0C241F3B-F37E-4FF4-AFD0-AEA8DAD41309}" type="presOf" srcId="{36745C12-D769-4F09-BE85-46C41F9DD5AB}" destId="{1203B79A-02DD-4F03-8AB4-4A5C967812AE}" srcOrd="0" destOrd="0" presId="urn:microsoft.com/office/officeart/2005/8/layout/orgChart1"/>
    <dgm:cxn modelId="{B17A6254-EA15-454F-8A8C-56DF003B4412}" srcId="{CEAD3D1B-3293-41C3-B3CB-E2CEF8525827}" destId="{36745C12-D769-4F09-BE85-46C41F9DD5AB}" srcOrd="1" destOrd="0" parTransId="{FCA5A659-54E1-4646-B151-7BBB94D44B47}" sibTransId="{144CE66C-C60E-498B-8F33-D4FAEEFE6C93}"/>
    <dgm:cxn modelId="{3C9CD37E-2446-401C-8009-6340222F5854}" type="presOf" srcId="{16B7B0E1-E271-4456-A750-B3F15E7D33A1}" destId="{7CEEED4F-360D-47B3-80B6-7EAC910CBF73}" srcOrd="1" destOrd="0" presId="urn:microsoft.com/office/officeart/2005/8/layout/orgChart1"/>
    <dgm:cxn modelId="{8D5C8883-B0B5-4E0F-9B3E-47313021AC72}" type="presOf" srcId="{55B37552-4728-4044-9129-F43926B3B96E}" destId="{58926C99-3E33-416E-82B4-D9815C956E96}" srcOrd="0" destOrd="0" presId="urn:microsoft.com/office/officeart/2005/8/layout/orgChart1"/>
    <dgm:cxn modelId="{B8E41FA9-BF98-49D6-96C3-7779DBC541D4}" type="presOf" srcId="{FCA5A659-54E1-4646-B151-7BBB94D44B47}" destId="{B732D84B-935D-436A-A88C-0DEDBCAB5CAF}" srcOrd="0" destOrd="0" presId="urn:microsoft.com/office/officeart/2005/8/layout/orgChart1"/>
    <dgm:cxn modelId="{9D81CFDB-7FF5-41D6-8FB1-2D5A66946203}" type="presOf" srcId="{36745C12-D769-4F09-BE85-46C41F9DD5AB}" destId="{31E42AFA-603E-4A34-889E-3E45B8171E8E}" srcOrd="1" destOrd="0" presId="urn:microsoft.com/office/officeart/2005/8/layout/orgChart1"/>
    <dgm:cxn modelId="{7F5B25DD-AA57-4B37-BEEC-7181AF276B16}" srcId="{55B37552-4728-4044-9129-F43926B3B96E}" destId="{CEAD3D1B-3293-41C3-B3CB-E2CEF8525827}" srcOrd="0" destOrd="0" parTransId="{ACE2D18D-6908-49DC-B419-FA3ED2F4C8FC}" sibTransId="{72684D64-7B0B-44E2-ADE1-7030734194E2}"/>
    <dgm:cxn modelId="{837ECBE9-A030-41A3-B170-159010BEC023}" type="presOf" srcId="{5E7BB63F-A2A0-4653-843E-91B9103ED3DE}" destId="{85625E82-441A-4575-8058-33C812409E52}" srcOrd="0" destOrd="0" presId="urn:microsoft.com/office/officeart/2005/8/layout/orgChart1"/>
    <dgm:cxn modelId="{03DED0CE-C154-4697-9369-7941AE3DAD4D}" type="presParOf" srcId="{58926C99-3E33-416E-82B4-D9815C956E96}" destId="{3E6C58AB-EC42-48B3-B012-25E320FFE80F}" srcOrd="0" destOrd="0" presId="urn:microsoft.com/office/officeart/2005/8/layout/orgChart1"/>
    <dgm:cxn modelId="{8F75EA28-AEF1-45A4-9495-5CB38AB7925C}" type="presParOf" srcId="{3E6C58AB-EC42-48B3-B012-25E320FFE80F}" destId="{62834D2C-4C86-49C5-990C-B1D708769F65}" srcOrd="0" destOrd="0" presId="urn:microsoft.com/office/officeart/2005/8/layout/orgChart1"/>
    <dgm:cxn modelId="{4E4F689E-38F1-41B0-A1FD-2A09192B5295}" type="presParOf" srcId="{62834D2C-4C86-49C5-990C-B1D708769F65}" destId="{4880535B-161D-4DE2-98E3-092586EA6E4F}" srcOrd="0" destOrd="0" presId="urn:microsoft.com/office/officeart/2005/8/layout/orgChart1"/>
    <dgm:cxn modelId="{33F166D4-9BDD-4756-B92E-A3189A4A993C}" type="presParOf" srcId="{62834D2C-4C86-49C5-990C-B1D708769F65}" destId="{9D77C22F-A16A-4C6D-884E-0A73E041F98E}" srcOrd="1" destOrd="0" presId="urn:microsoft.com/office/officeart/2005/8/layout/orgChart1"/>
    <dgm:cxn modelId="{AEB1BAC7-1E9A-463B-B9FC-EE4E5631B6DE}" type="presParOf" srcId="{3E6C58AB-EC42-48B3-B012-25E320FFE80F}" destId="{739AA984-932F-4F14-A55C-D094EB3D00EC}" srcOrd="1" destOrd="0" presId="urn:microsoft.com/office/officeart/2005/8/layout/orgChart1"/>
    <dgm:cxn modelId="{4965BF5A-D6E1-477C-883C-F533A3F16F97}" type="presParOf" srcId="{739AA984-932F-4F14-A55C-D094EB3D00EC}" destId="{85625E82-441A-4575-8058-33C812409E52}" srcOrd="0" destOrd="0" presId="urn:microsoft.com/office/officeart/2005/8/layout/orgChart1"/>
    <dgm:cxn modelId="{2737DEBA-2F24-4430-BC06-E76216BA3FA8}" type="presParOf" srcId="{739AA984-932F-4F14-A55C-D094EB3D00EC}" destId="{0F3C3EC4-3B5C-47DD-868B-8CD9E41BB1A7}" srcOrd="1" destOrd="0" presId="urn:microsoft.com/office/officeart/2005/8/layout/orgChart1"/>
    <dgm:cxn modelId="{F4C2CCC1-6784-4ACD-B1CB-B1F35D04EE2F}" type="presParOf" srcId="{0F3C3EC4-3B5C-47DD-868B-8CD9E41BB1A7}" destId="{5224ADEE-9DFE-48DA-B8B9-40E8B93B4CA3}" srcOrd="0" destOrd="0" presId="urn:microsoft.com/office/officeart/2005/8/layout/orgChart1"/>
    <dgm:cxn modelId="{F156FA19-04D1-4D34-9664-D265D5DBB592}" type="presParOf" srcId="{5224ADEE-9DFE-48DA-B8B9-40E8B93B4CA3}" destId="{30B1B7E1-13F1-435C-ACD2-2562BCC869F7}" srcOrd="0" destOrd="0" presId="urn:microsoft.com/office/officeart/2005/8/layout/orgChart1"/>
    <dgm:cxn modelId="{F217AC6F-CA50-4A75-A98A-62D813EA89D6}" type="presParOf" srcId="{5224ADEE-9DFE-48DA-B8B9-40E8B93B4CA3}" destId="{7CEEED4F-360D-47B3-80B6-7EAC910CBF73}" srcOrd="1" destOrd="0" presId="urn:microsoft.com/office/officeart/2005/8/layout/orgChart1"/>
    <dgm:cxn modelId="{A23080E4-2B95-4C43-A5D4-DAEF126A1F41}" type="presParOf" srcId="{0F3C3EC4-3B5C-47DD-868B-8CD9E41BB1A7}" destId="{B441A2A2-668E-464D-A2C9-A3F1399D2EBC}" srcOrd="1" destOrd="0" presId="urn:microsoft.com/office/officeart/2005/8/layout/orgChart1"/>
    <dgm:cxn modelId="{FCF8F8D5-83D8-466A-BBDD-7138FD669450}" type="presParOf" srcId="{0F3C3EC4-3B5C-47DD-868B-8CD9E41BB1A7}" destId="{05EBB8CA-1BFD-4267-B24A-84F357E0EAFA}" srcOrd="2" destOrd="0" presId="urn:microsoft.com/office/officeart/2005/8/layout/orgChart1"/>
    <dgm:cxn modelId="{60A1C91E-DA05-4D30-BC6F-90315F4C91AC}" type="presParOf" srcId="{739AA984-932F-4F14-A55C-D094EB3D00EC}" destId="{B732D84B-935D-436A-A88C-0DEDBCAB5CAF}" srcOrd="2" destOrd="0" presId="urn:microsoft.com/office/officeart/2005/8/layout/orgChart1"/>
    <dgm:cxn modelId="{1514D525-5D92-4DE6-ADBF-D958BB2C158A}" type="presParOf" srcId="{739AA984-932F-4F14-A55C-D094EB3D00EC}" destId="{781B642E-A395-481C-8618-3E5DBE441982}" srcOrd="3" destOrd="0" presId="urn:microsoft.com/office/officeart/2005/8/layout/orgChart1"/>
    <dgm:cxn modelId="{94EC975A-144C-4299-9F1A-4C257908476E}" type="presParOf" srcId="{781B642E-A395-481C-8618-3E5DBE441982}" destId="{2759CC06-63A9-43FB-B101-33449DFB6253}" srcOrd="0" destOrd="0" presId="urn:microsoft.com/office/officeart/2005/8/layout/orgChart1"/>
    <dgm:cxn modelId="{AE64F323-74B5-4DD7-ADA9-96923D4C087D}" type="presParOf" srcId="{2759CC06-63A9-43FB-B101-33449DFB6253}" destId="{1203B79A-02DD-4F03-8AB4-4A5C967812AE}" srcOrd="0" destOrd="0" presId="urn:microsoft.com/office/officeart/2005/8/layout/orgChart1"/>
    <dgm:cxn modelId="{E3835DF5-2F69-4F80-81B4-434682FEDF26}" type="presParOf" srcId="{2759CC06-63A9-43FB-B101-33449DFB6253}" destId="{31E42AFA-603E-4A34-889E-3E45B8171E8E}" srcOrd="1" destOrd="0" presId="urn:microsoft.com/office/officeart/2005/8/layout/orgChart1"/>
    <dgm:cxn modelId="{62900F08-4C97-477C-B59D-C9CF6F208416}" type="presParOf" srcId="{781B642E-A395-481C-8618-3E5DBE441982}" destId="{13073398-9C90-47D8-9F10-CD8720833C99}" srcOrd="1" destOrd="0" presId="urn:microsoft.com/office/officeart/2005/8/layout/orgChart1"/>
    <dgm:cxn modelId="{BFBD27A4-1152-46B2-9293-7F3378700AD1}" type="presParOf" srcId="{781B642E-A395-481C-8618-3E5DBE441982}" destId="{F77CAE54-5824-490E-B2F3-AFCE50E358CC}" srcOrd="2" destOrd="0" presId="urn:microsoft.com/office/officeart/2005/8/layout/orgChart1"/>
    <dgm:cxn modelId="{E7B2ABFA-4A90-4831-8CC7-19D0888CC262}" type="presParOf" srcId="{3E6C58AB-EC42-48B3-B012-25E320FFE80F}" destId="{C29773B0-F0A1-4717-B13B-7F39F81BCAE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2D84B-935D-436A-A88C-0DEDBCAB5CAF}">
      <dsp:nvSpPr>
        <dsp:cNvPr id="0" name=""/>
        <dsp:cNvSpPr/>
      </dsp:nvSpPr>
      <dsp:spPr>
        <a:xfrm>
          <a:off x="3444577" y="1486063"/>
          <a:ext cx="1795998" cy="623404"/>
        </a:xfrm>
        <a:custGeom>
          <a:avLst/>
          <a:gdLst/>
          <a:ahLst/>
          <a:cxnLst/>
          <a:rect l="0" t="0" r="0" b="0"/>
          <a:pathLst>
            <a:path>
              <a:moveTo>
                <a:pt x="0" y="0"/>
              </a:moveTo>
              <a:lnTo>
                <a:pt x="0" y="311702"/>
              </a:lnTo>
              <a:lnTo>
                <a:pt x="1795998" y="311702"/>
              </a:lnTo>
              <a:lnTo>
                <a:pt x="1795998" y="6234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625E82-441A-4575-8058-33C812409E52}">
      <dsp:nvSpPr>
        <dsp:cNvPr id="0" name=""/>
        <dsp:cNvSpPr/>
      </dsp:nvSpPr>
      <dsp:spPr>
        <a:xfrm>
          <a:off x="1648578" y="1486063"/>
          <a:ext cx="1795998" cy="625171"/>
        </a:xfrm>
        <a:custGeom>
          <a:avLst/>
          <a:gdLst/>
          <a:ahLst/>
          <a:cxnLst/>
          <a:rect l="0" t="0" r="0" b="0"/>
          <a:pathLst>
            <a:path>
              <a:moveTo>
                <a:pt x="1795998" y="0"/>
              </a:moveTo>
              <a:lnTo>
                <a:pt x="1795998" y="313469"/>
              </a:lnTo>
              <a:lnTo>
                <a:pt x="0" y="313469"/>
              </a:lnTo>
              <a:lnTo>
                <a:pt x="0" y="6251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80535B-161D-4DE2-98E3-092586EA6E4F}">
      <dsp:nvSpPr>
        <dsp:cNvPr id="0" name=""/>
        <dsp:cNvSpPr/>
      </dsp:nvSpPr>
      <dsp:spPr>
        <a:xfrm>
          <a:off x="1960280" y="1766"/>
          <a:ext cx="2968592" cy="1484296"/>
        </a:xfrm>
        <a:prstGeom prst="rect">
          <a:avLst/>
        </a:prstGeom>
        <a:solidFill>
          <a:srgbClr val="006F8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a:latin typeface="Arial" panose="020B0604020202020204" pitchFamily="34" charset="0"/>
              <a:cs typeface="Arial" panose="020B0604020202020204" pitchFamily="34" charset="0"/>
            </a:rPr>
            <a:t>West Yorkshire Mayor</a:t>
          </a:r>
        </a:p>
        <a:p>
          <a:pPr marL="0" lvl="0" indent="0" algn="ctr" defTabSz="666750">
            <a:lnSpc>
              <a:spcPct val="90000"/>
            </a:lnSpc>
            <a:spcBef>
              <a:spcPct val="0"/>
            </a:spcBef>
            <a:spcAft>
              <a:spcPct val="35000"/>
            </a:spcAft>
            <a:buNone/>
          </a:pPr>
          <a:r>
            <a:rPr lang="en-GB" sz="1200" i="1" kern="1200">
              <a:latin typeface="Arial" panose="020B0604020202020204" pitchFamily="34" charset="0"/>
              <a:cs typeface="Arial" panose="020B0604020202020204" pitchFamily="34" charset="0"/>
            </a:rPr>
            <a:t>(Elected)</a:t>
          </a:r>
        </a:p>
      </dsp:txBody>
      <dsp:txXfrm>
        <a:off x="1960280" y="1766"/>
        <a:ext cx="2968592" cy="1484296"/>
      </dsp:txXfrm>
    </dsp:sp>
    <dsp:sp modelId="{30B1B7E1-13F1-435C-ACD2-2562BCC869F7}">
      <dsp:nvSpPr>
        <dsp:cNvPr id="0" name=""/>
        <dsp:cNvSpPr/>
      </dsp:nvSpPr>
      <dsp:spPr>
        <a:xfrm>
          <a:off x="164281" y="2111234"/>
          <a:ext cx="2968592" cy="1484296"/>
        </a:xfrm>
        <a:prstGeom prst="rect">
          <a:avLst/>
        </a:prstGeom>
        <a:solidFill>
          <a:srgbClr val="006F8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a:latin typeface="Arial" panose="020B0604020202020204" pitchFamily="34" charset="0"/>
              <a:cs typeface="Arial" panose="020B0604020202020204" pitchFamily="34" charset="0"/>
            </a:rPr>
            <a:t>Deputy Mayor</a:t>
          </a:r>
        </a:p>
        <a:p>
          <a:pPr marL="0" lvl="0" indent="0" algn="ctr" defTabSz="666750">
            <a:lnSpc>
              <a:spcPct val="90000"/>
            </a:lnSpc>
            <a:spcBef>
              <a:spcPct val="0"/>
            </a:spcBef>
            <a:spcAft>
              <a:spcPct val="35000"/>
            </a:spcAft>
            <a:buNone/>
          </a:pPr>
          <a:r>
            <a:rPr lang="en-GB" sz="1200" i="1" kern="1200">
              <a:latin typeface="Arial" panose="020B0604020202020204" pitchFamily="34" charset="0"/>
              <a:cs typeface="Arial" panose="020B0604020202020204" pitchFamily="34" charset="0"/>
            </a:rPr>
            <a:t>(elected member of the Combined</a:t>
          </a:r>
        </a:p>
        <a:p>
          <a:pPr marL="0" lvl="0" indent="0" algn="ctr" defTabSz="666750">
            <a:lnSpc>
              <a:spcPct val="90000"/>
            </a:lnSpc>
            <a:spcBef>
              <a:spcPct val="0"/>
            </a:spcBef>
            <a:spcAft>
              <a:spcPct val="35000"/>
            </a:spcAft>
            <a:buNone/>
          </a:pPr>
          <a:r>
            <a:rPr lang="en-GB" sz="1200" i="1" kern="1200">
              <a:latin typeface="Arial" panose="020B0604020202020204" pitchFamily="34" charset="0"/>
              <a:cs typeface="Arial" panose="020B0604020202020204" pitchFamily="34" charset="0"/>
            </a:rPr>
            <a:t>Authority appointed by Mayor )</a:t>
          </a:r>
        </a:p>
      </dsp:txBody>
      <dsp:txXfrm>
        <a:off x="164281" y="2111234"/>
        <a:ext cx="2968592" cy="1484296"/>
      </dsp:txXfrm>
    </dsp:sp>
    <dsp:sp modelId="{1203B79A-02DD-4F03-8AB4-4A5C967812AE}">
      <dsp:nvSpPr>
        <dsp:cNvPr id="0" name=""/>
        <dsp:cNvSpPr/>
      </dsp:nvSpPr>
      <dsp:spPr>
        <a:xfrm>
          <a:off x="3756279" y="2109467"/>
          <a:ext cx="2968592" cy="1484296"/>
        </a:xfrm>
        <a:prstGeom prst="rect">
          <a:avLst/>
        </a:prstGeom>
        <a:solidFill>
          <a:srgbClr val="006F8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a:latin typeface="Arial" panose="020B0604020202020204" pitchFamily="34" charset="0"/>
              <a:cs typeface="Arial" panose="020B0604020202020204" pitchFamily="34" charset="0"/>
            </a:rPr>
            <a:t>Deputy Mayor for Policing and Crime</a:t>
          </a:r>
        </a:p>
        <a:p>
          <a:pPr marL="0" lvl="0" indent="0" algn="ctr" defTabSz="666750">
            <a:lnSpc>
              <a:spcPct val="90000"/>
            </a:lnSpc>
            <a:spcBef>
              <a:spcPct val="0"/>
            </a:spcBef>
            <a:spcAft>
              <a:spcPct val="35000"/>
            </a:spcAft>
            <a:buNone/>
          </a:pPr>
          <a:r>
            <a:rPr lang="en-GB" sz="1200" i="1" kern="1200">
              <a:latin typeface="Arial" panose="020B0604020202020204" pitchFamily="34" charset="0"/>
              <a:cs typeface="Arial" panose="020B0604020202020204" pitchFamily="34" charset="0"/>
            </a:rPr>
            <a:t>(Appointed)</a:t>
          </a:r>
        </a:p>
      </dsp:txBody>
      <dsp:txXfrm>
        <a:off x="3756279" y="2109467"/>
        <a:ext cx="2968592" cy="148429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05BDD8-241A-4E83-9594-8609F5B7E952}" type="datetimeFigureOut">
              <a:rPr lang="en-GB" smtClean="0"/>
              <a:t>30/03/2021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BA21D-AB7A-4D45-886D-7362124570F7}" type="slidenum">
              <a:rPr lang="en-GB" smtClean="0"/>
              <a:t>‹#›</a:t>
            </a:fld>
            <a:endParaRPr lang="en-GB"/>
          </a:p>
        </p:txBody>
      </p:sp>
    </p:spTree>
    <p:extLst>
      <p:ext uri="{BB962C8B-B14F-4D97-AF65-F5344CB8AC3E}">
        <p14:creationId xmlns:p14="http://schemas.microsoft.com/office/powerpoint/2010/main" val="1216218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089BD13D-D0DB-492B-B0E6-C13DB0E76444}" type="slidenum">
              <a:rPr lang="en-GB" smtClean="0"/>
              <a:t>1</a:t>
            </a:fld>
            <a:endParaRPr lang="en-GB"/>
          </a:p>
        </p:txBody>
      </p:sp>
    </p:spTree>
    <p:extLst>
      <p:ext uri="{BB962C8B-B14F-4D97-AF65-F5344CB8AC3E}">
        <p14:creationId xmlns:p14="http://schemas.microsoft.com/office/powerpoint/2010/main" val="4134707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a:latin typeface="Arial" panose="020B0604020202020204" pitchFamily="34" charset="0"/>
                <a:cs typeface="Arial" panose="020B0604020202020204" pitchFamily="34" charset="0"/>
              </a:rPr>
              <a:t>Janine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89BD13D-D0DB-492B-B0E6-C13DB0E76444}" type="slidenum">
              <a:rPr lang="en-GB" smtClean="0"/>
              <a:t>10</a:t>
            </a:fld>
            <a:endParaRPr lang="en-GB"/>
          </a:p>
        </p:txBody>
      </p:sp>
    </p:spTree>
    <p:extLst>
      <p:ext uri="{BB962C8B-B14F-4D97-AF65-F5344CB8AC3E}">
        <p14:creationId xmlns:p14="http://schemas.microsoft.com/office/powerpoint/2010/main" val="2725167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Janine</a:t>
            </a:r>
          </a:p>
        </p:txBody>
      </p:sp>
      <p:sp>
        <p:nvSpPr>
          <p:cNvPr id="4" name="Slide Number Placeholder 3"/>
          <p:cNvSpPr>
            <a:spLocks noGrp="1"/>
          </p:cNvSpPr>
          <p:nvPr>
            <p:ph type="sldNum" sz="quarter" idx="5"/>
          </p:nvPr>
        </p:nvSpPr>
        <p:spPr/>
        <p:txBody>
          <a:bodyPr/>
          <a:lstStyle/>
          <a:p>
            <a:fld id="{089BD13D-D0DB-492B-B0E6-C13DB0E76444}" type="slidenum">
              <a:rPr lang="en-GB" smtClean="0"/>
              <a:t>11</a:t>
            </a:fld>
            <a:endParaRPr lang="en-GB"/>
          </a:p>
        </p:txBody>
      </p:sp>
    </p:spTree>
    <p:extLst>
      <p:ext uri="{BB962C8B-B14F-4D97-AF65-F5344CB8AC3E}">
        <p14:creationId xmlns:p14="http://schemas.microsoft.com/office/powerpoint/2010/main" val="4158675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a:latin typeface="Arial" panose="020B0604020202020204" pitchFamily="34" charset="0"/>
                <a:cs typeface="Arial" panose="020B0604020202020204" pitchFamily="34" charset="0"/>
              </a:rPr>
              <a:t>Janine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89BD13D-D0DB-492B-B0E6-C13DB0E76444}" type="slidenum">
              <a:rPr lang="en-GB" smtClean="0"/>
              <a:t>12</a:t>
            </a:fld>
            <a:endParaRPr lang="en-GB"/>
          </a:p>
        </p:txBody>
      </p:sp>
    </p:spTree>
    <p:extLst>
      <p:ext uri="{BB962C8B-B14F-4D97-AF65-F5344CB8AC3E}">
        <p14:creationId xmlns:p14="http://schemas.microsoft.com/office/powerpoint/2010/main" val="2556018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latin typeface="Arial" panose="020B0604020202020204" pitchFamily="34" charset="0"/>
                <a:cs typeface="Arial" panose="020B0604020202020204" pitchFamily="34" charset="0"/>
              </a:rPr>
              <a:t>John / Russ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89BD13D-D0DB-492B-B0E6-C13DB0E76444}" type="slidenum">
              <a:rPr lang="en-GB" smtClean="0"/>
              <a:t>13</a:t>
            </a:fld>
            <a:endParaRPr lang="en-GB"/>
          </a:p>
        </p:txBody>
      </p:sp>
    </p:spTree>
    <p:extLst>
      <p:ext uri="{BB962C8B-B14F-4D97-AF65-F5344CB8AC3E}">
        <p14:creationId xmlns:p14="http://schemas.microsoft.com/office/powerpoint/2010/main" val="3523758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Arial" panose="020B0604020202020204" pitchFamily="34" charset="0"/>
                <a:cs typeface="Arial" panose="020B0604020202020204" pitchFamily="34" charset="0"/>
              </a:rPr>
              <a:t>John</a:t>
            </a:r>
            <a:r>
              <a:rPr lang="en-GB" b="0" baseline="0" dirty="0">
                <a:latin typeface="Arial" panose="020B0604020202020204" pitchFamily="34" charset="0"/>
                <a:cs typeface="Arial" panose="020B0604020202020204" pitchFamily="34" charset="0"/>
              </a:rPr>
              <a:t> / Russ</a:t>
            </a:r>
            <a:endParaRPr lang="en-GB"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89BD13D-D0DB-492B-B0E6-C13DB0E76444}" type="slidenum">
              <a:rPr lang="en-GB" smtClean="0"/>
              <a:t>14</a:t>
            </a:fld>
            <a:endParaRPr lang="en-GB"/>
          </a:p>
        </p:txBody>
      </p:sp>
    </p:spTree>
    <p:extLst>
      <p:ext uri="{BB962C8B-B14F-4D97-AF65-F5344CB8AC3E}">
        <p14:creationId xmlns:p14="http://schemas.microsoft.com/office/powerpoint/2010/main" val="2058314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a:latin typeface="Arial" panose="020B0604020202020204" pitchFamily="34" charset="0"/>
                <a:cs typeface="Arial" panose="020B0604020202020204" pitchFamily="34" charset="0"/>
              </a:rPr>
              <a:t>Katherine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89BD13D-D0DB-492B-B0E6-C13DB0E76444}" type="slidenum">
              <a:rPr lang="en-GB" smtClean="0"/>
              <a:t>15</a:t>
            </a:fld>
            <a:endParaRPr lang="en-GB"/>
          </a:p>
        </p:txBody>
      </p:sp>
    </p:spTree>
    <p:extLst>
      <p:ext uri="{BB962C8B-B14F-4D97-AF65-F5344CB8AC3E}">
        <p14:creationId xmlns:p14="http://schemas.microsoft.com/office/powerpoint/2010/main" val="1617002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a:latin typeface="Arial" panose="020B0604020202020204" pitchFamily="34" charset="0"/>
                <a:cs typeface="Arial" panose="020B0604020202020204" pitchFamily="34" charset="0"/>
              </a:rPr>
              <a:t>Katherine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89BD13D-D0DB-492B-B0E6-C13DB0E76444}" type="slidenum">
              <a:rPr lang="en-GB" smtClean="0"/>
              <a:t>16</a:t>
            </a:fld>
            <a:endParaRPr lang="en-GB"/>
          </a:p>
        </p:txBody>
      </p:sp>
    </p:spTree>
    <p:extLst>
      <p:ext uri="{BB962C8B-B14F-4D97-AF65-F5344CB8AC3E}">
        <p14:creationId xmlns:p14="http://schemas.microsoft.com/office/powerpoint/2010/main" val="803814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1"/>
          </a:p>
        </p:txBody>
      </p:sp>
      <p:sp>
        <p:nvSpPr>
          <p:cNvPr id="4" name="Slide Number Placeholder 3"/>
          <p:cNvSpPr>
            <a:spLocks noGrp="1"/>
          </p:cNvSpPr>
          <p:nvPr>
            <p:ph type="sldNum" sz="quarter" idx="5"/>
          </p:nvPr>
        </p:nvSpPr>
        <p:spPr/>
        <p:txBody>
          <a:bodyPr/>
          <a:lstStyle/>
          <a:p>
            <a:fld id="{089BD13D-D0DB-492B-B0E6-C13DB0E76444}" type="slidenum">
              <a:rPr lang="en-GB" smtClean="0"/>
              <a:t>17</a:t>
            </a:fld>
            <a:endParaRPr lang="en-GB"/>
          </a:p>
        </p:txBody>
      </p:sp>
    </p:spTree>
    <p:extLst>
      <p:ext uri="{BB962C8B-B14F-4D97-AF65-F5344CB8AC3E}">
        <p14:creationId xmlns:p14="http://schemas.microsoft.com/office/powerpoint/2010/main" val="3759388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Ben</a:t>
            </a:r>
          </a:p>
        </p:txBody>
      </p:sp>
      <p:sp>
        <p:nvSpPr>
          <p:cNvPr id="4" name="Slide Number Placeholder 3"/>
          <p:cNvSpPr>
            <a:spLocks noGrp="1"/>
          </p:cNvSpPr>
          <p:nvPr>
            <p:ph type="sldNum" sz="quarter" idx="5"/>
          </p:nvPr>
        </p:nvSpPr>
        <p:spPr/>
        <p:txBody>
          <a:bodyPr/>
          <a:lstStyle/>
          <a:p>
            <a:fld id="{089BD13D-D0DB-492B-B0E6-C13DB0E76444}" type="slidenum">
              <a:rPr lang="en-GB" smtClean="0"/>
              <a:t>18</a:t>
            </a:fld>
            <a:endParaRPr lang="en-GB"/>
          </a:p>
        </p:txBody>
      </p:sp>
    </p:spTree>
    <p:extLst>
      <p:ext uri="{BB962C8B-B14F-4D97-AF65-F5344CB8AC3E}">
        <p14:creationId xmlns:p14="http://schemas.microsoft.com/office/powerpoint/2010/main" val="641352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Alan</a:t>
            </a:r>
          </a:p>
        </p:txBody>
      </p:sp>
      <p:sp>
        <p:nvSpPr>
          <p:cNvPr id="4" name="Slide Number Placeholder 3"/>
          <p:cNvSpPr>
            <a:spLocks noGrp="1"/>
          </p:cNvSpPr>
          <p:nvPr>
            <p:ph type="sldNum" sz="quarter" idx="5"/>
          </p:nvPr>
        </p:nvSpPr>
        <p:spPr/>
        <p:txBody>
          <a:bodyPr/>
          <a:lstStyle/>
          <a:p>
            <a:fld id="{089BD13D-D0DB-492B-B0E6-C13DB0E76444}" type="slidenum">
              <a:rPr lang="en-GB" smtClean="0"/>
              <a:t>19</a:t>
            </a:fld>
            <a:endParaRPr lang="en-GB"/>
          </a:p>
        </p:txBody>
      </p:sp>
    </p:spTree>
    <p:extLst>
      <p:ext uri="{BB962C8B-B14F-4D97-AF65-F5344CB8AC3E}">
        <p14:creationId xmlns:p14="http://schemas.microsoft.com/office/powerpoint/2010/main" val="2986242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Ben</a:t>
            </a:r>
          </a:p>
        </p:txBody>
      </p:sp>
      <p:sp>
        <p:nvSpPr>
          <p:cNvPr id="4" name="Slide Number Placeholder 3"/>
          <p:cNvSpPr>
            <a:spLocks noGrp="1"/>
          </p:cNvSpPr>
          <p:nvPr>
            <p:ph type="sldNum" sz="quarter" idx="5"/>
          </p:nvPr>
        </p:nvSpPr>
        <p:spPr/>
        <p:txBody>
          <a:bodyPr/>
          <a:lstStyle/>
          <a:p>
            <a:fld id="{089BD13D-D0DB-492B-B0E6-C13DB0E76444}" type="slidenum">
              <a:rPr lang="en-GB" smtClean="0"/>
              <a:t>2</a:t>
            </a:fld>
            <a:endParaRPr lang="en-GB"/>
          </a:p>
        </p:txBody>
      </p:sp>
    </p:spTree>
    <p:extLst>
      <p:ext uri="{BB962C8B-B14F-4D97-AF65-F5344CB8AC3E}">
        <p14:creationId xmlns:p14="http://schemas.microsoft.com/office/powerpoint/2010/main" val="299993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TBC?</a:t>
            </a:r>
          </a:p>
        </p:txBody>
      </p:sp>
      <p:sp>
        <p:nvSpPr>
          <p:cNvPr id="4" name="Slide Number Placeholder 3"/>
          <p:cNvSpPr>
            <a:spLocks noGrp="1"/>
          </p:cNvSpPr>
          <p:nvPr>
            <p:ph type="sldNum" sz="quarter" idx="5"/>
          </p:nvPr>
        </p:nvSpPr>
        <p:spPr/>
        <p:txBody>
          <a:bodyPr/>
          <a:lstStyle/>
          <a:p>
            <a:fld id="{089BD13D-D0DB-492B-B0E6-C13DB0E76444}" type="slidenum">
              <a:rPr lang="en-GB" smtClean="0"/>
              <a:t>20</a:t>
            </a:fld>
            <a:endParaRPr lang="en-GB"/>
          </a:p>
        </p:txBody>
      </p:sp>
    </p:spTree>
    <p:extLst>
      <p:ext uri="{BB962C8B-B14F-4D97-AF65-F5344CB8AC3E}">
        <p14:creationId xmlns:p14="http://schemas.microsoft.com/office/powerpoint/2010/main" val="1218231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TBC?</a:t>
            </a:r>
          </a:p>
        </p:txBody>
      </p:sp>
      <p:sp>
        <p:nvSpPr>
          <p:cNvPr id="4" name="Slide Number Placeholder 3"/>
          <p:cNvSpPr>
            <a:spLocks noGrp="1"/>
          </p:cNvSpPr>
          <p:nvPr>
            <p:ph type="sldNum" sz="quarter" idx="5"/>
          </p:nvPr>
        </p:nvSpPr>
        <p:spPr/>
        <p:txBody>
          <a:bodyPr/>
          <a:lstStyle/>
          <a:p>
            <a:fld id="{089BD13D-D0DB-492B-B0E6-C13DB0E76444}" type="slidenum">
              <a:rPr lang="en-GB" smtClean="0"/>
              <a:t>21</a:t>
            </a:fld>
            <a:endParaRPr lang="en-GB"/>
          </a:p>
        </p:txBody>
      </p:sp>
    </p:spTree>
    <p:extLst>
      <p:ext uri="{BB962C8B-B14F-4D97-AF65-F5344CB8AC3E}">
        <p14:creationId xmlns:p14="http://schemas.microsoft.com/office/powerpoint/2010/main" val="4183350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1"/>
          </a:p>
        </p:txBody>
      </p:sp>
      <p:sp>
        <p:nvSpPr>
          <p:cNvPr id="4" name="Slide Number Placeholder 3"/>
          <p:cNvSpPr>
            <a:spLocks noGrp="1"/>
          </p:cNvSpPr>
          <p:nvPr>
            <p:ph type="sldNum" sz="quarter" idx="5"/>
          </p:nvPr>
        </p:nvSpPr>
        <p:spPr/>
        <p:txBody>
          <a:bodyPr/>
          <a:lstStyle/>
          <a:p>
            <a:fld id="{089BD13D-D0DB-492B-B0E6-C13DB0E76444}" type="slidenum">
              <a:rPr lang="en-GB" smtClean="0"/>
              <a:t>22</a:t>
            </a:fld>
            <a:endParaRPr lang="en-GB"/>
          </a:p>
        </p:txBody>
      </p:sp>
    </p:spTree>
    <p:extLst>
      <p:ext uri="{BB962C8B-B14F-4D97-AF65-F5344CB8AC3E}">
        <p14:creationId xmlns:p14="http://schemas.microsoft.com/office/powerpoint/2010/main" val="27715324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Ben</a:t>
            </a:r>
          </a:p>
        </p:txBody>
      </p:sp>
      <p:sp>
        <p:nvSpPr>
          <p:cNvPr id="4" name="Slide Number Placeholder 3"/>
          <p:cNvSpPr>
            <a:spLocks noGrp="1"/>
          </p:cNvSpPr>
          <p:nvPr>
            <p:ph type="sldNum" sz="quarter" idx="5"/>
          </p:nvPr>
        </p:nvSpPr>
        <p:spPr/>
        <p:txBody>
          <a:bodyPr/>
          <a:lstStyle/>
          <a:p>
            <a:fld id="{089BD13D-D0DB-492B-B0E6-C13DB0E76444}" type="slidenum">
              <a:rPr lang="en-GB" smtClean="0"/>
              <a:t>23</a:t>
            </a:fld>
            <a:endParaRPr lang="en-GB"/>
          </a:p>
        </p:txBody>
      </p:sp>
    </p:spTree>
    <p:extLst>
      <p:ext uri="{BB962C8B-B14F-4D97-AF65-F5344CB8AC3E}">
        <p14:creationId xmlns:p14="http://schemas.microsoft.com/office/powerpoint/2010/main" val="1926599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5"/>
          </p:nvPr>
        </p:nvSpPr>
        <p:spPr/>
        <p:txBody>
          <a:bodyPr/>
          <a:lstStyle/>
          <a:p>
            <a:fld id="{089BD13D-D0DB-492B-B0E6-C13DB0E76444}" type="slidenum">
              <a:rPr lang="en-GB" smtClean="0"/>
              <a:t>24</a:t>
            </a:fld>
            <a:endParaRPr lang="en-GB"/>
          </a:p>
        </p:txBody>
      </p:sp>
    </p:spTree>
    <p:extLst>
      <p:ext uri="{BB962C8B-B14F-4D97-AF65-F5344CB8AC3E}">
        <p14:creationId xmlns:p14="http://schemas.microsoft.com/office/powerpoint/2010/main" val="1446873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Ben</a:t>
            </a:r>
          </a:p>
        </p:txBody>
      </p:sp>
      <p:sp>
        <p:nvSpPr>
          <p:cNvPr id="4" name="Slide Number Placeholder 3"/>
          <p:cNvSpPr>
            <a:spLocks noGrp="1"/>
          </p:cNvSpPr>
          <p:nvPr>
            <p:ph type="sldNum" sz="quarter" idx="5"/>
          </p:nvPr>
        </p:nvSpPr>
        <p:spPr/>
        <p:txBody>
          <a:bodyPr/>
          <a:lstStyle/>
          <a:p>
            <a:fld id="{089BD13D-D0DB-492B-B0E6-C13DB0E76444}" type="slidenum">
              <a:rPr lang="en-GB" smtClean="0"/>
              <a:t>3</a:t>
            </a:fld>
            <a:endParaRPr lang="en-GB"/>
          </a:p>
        </p:txBody>
      </p:sp>
    </p:spTree>
    <p:extLst>
      <p:ext uri="{BB962C8B-B14F-4D97-AF65-F5344CB8AC3E}">
        <p14:creationId xmlns:p14="http://schemas.microsoft.com/office/powerpoint/2010/main" val="3285268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Ben</a:t>
            </a:r>
          </a:p>
        </p:txBody>
      </p:sp>
      <p:sp>
        <p:nvSpPr>
          <p:cNvPr id="4" name="Slide Number Placeholder 3"/>
          <p:cNvSpPr>
            <a:spLocks noGrp="1"/>
          </p:cNvSpPr>
          <p:nvPr>
            <p:ph type="sldNum" sz="quarter" idx="5"/>
          </p:nvPr>
        </p:nvSpPr>
        <p:spPr/>
        <p:txBody>
          <a:bodyPr/>
          <a:lstStyle/>
          <a:p>
            <a:fld id="{089BD13D-D0DB-492B-B0E6-C13DB0E76444}" type="slidenum">
              <a:rPr lang="en-GB" smtClean="0"/>
              <a:t>4</a:t>
            </a:fld>
            <a:endParaRPr lang="en-GB"/>
          </a:p>
        </p:txBody>
      </p:sp>
    </p:spTree>
    <p:extLst>
      <p:ext uri="{BB962C8B-B14F-4D97-AF65-F5344CB8AC3E}">
        <p14:creationId xmlns:p14="http://schemas.microsoft.com/office/powerpoint/2010/main" val="3497201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Ben</a:t>
            </a:r>
          </a:p>
        </p:txBody>
      </p:sp>
      <p:sp>
        <p:nvSpPr>
          <p:cNvPr id="4" name="Slide Number Placeholder 3"/>
          <p:cNvSpPr>
            <a:spLocks noGrp="1"/>
          </p:cNvSpPr>
          <p:nvPr>
            <p:ph type="sldNum" sz="quarter" idx="5"/>
          </p:nvPr>
        </p:nvSpPr>
        <p:spPr/>
        <p:txBody>
          <a:bodyPr/>
          <a:lstStyle/>
          <a:p>
            <a:fld id="{089BD13D-D0DB-492B-B0E6-C13DB0E76444}" type="slidenum">
              <a:rPr lang="en-GB" smtClean="0"/>
              <a:t>5</a:t>
            </a:fld>
            <a:endParaRPr lang="en-GB"/>
          </a:p>
        </p:txBody>
      </p:sp>
    </p:spTree>
    <p:extLst>
      <p:ext uri="{BB962C8B-B14F-4D97-AF65-F5344CB8AC3E}">
        <p14:creationId xmlns:p14="http://schemas.microsoft.com/office/powerpoint/2010/main" val="914889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1"/>
          </a:p>
        </p:txBody>
      </p:sp>
      <p:sp>
        <p:nvSpPr>
          <p:cNvPr id="4" name="Slide Number Placeholder 3"/>
          <p:cNvSpPr>
            <a:spLocks noGrp="1"/>
          </p:cNvSpPr>
          <p:nvPr>
            <p:ph type="sldNum" sz="quarter" idx="5"/>
          </p:nvPr>
        </p:nvSpPr>
        <p:spPr/>
        <p:txBody>
          <a:bodyPr/>
          <a:lstStyle/>
          <a:p>
            <a:fld id="{089BD13D-D0DB-492B-B0E6-C13DB0E76444}" type="slidenum">
              <a:rPr lang="en-GB" smtClean="0"/>
              <a:t>6</a:t>
            </a:fld>
            <a:endParaRPr lang="en-GB"/>
          </a:p>
        </p:txBody>
      </p:sp>
    </p:spTree>
    <p:extLst>
      <p:ext uri="{BB962C8B-B14F-4D97-AF65-F5344CB8AC3E}">
        <p14:creationId xmlns:p14="http://schemas.microsoft.com/office/powerpoint/2010/main" val="3177214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Janine</a:t>
            </a:r>
          </a:p>
        </p:txBody>
      </p:sp>
      <p:sp>
        <p:nvSpPr>
          <p:cNvPr id="4" name="Slide Number Placeholder 3"/>
          <p:cNvSpPr>
            <a:spLocks noGrp="1"/>
          </p:cNvSpPr>
          <p:nvPr>
            <p:ph type="sldNum" sz="quarter" idx="5"/>
          </p:nvPr>
        </p:nvSpPr>
        <p:spPr/>
        <p:txBody>
          <a:bodyPr/>
          <a:lstStyle/>
          <a:p>
            <a:fld id="{089BD13D-D0DB-492B-B0E6-C13DB0E76444}" type="slidenum">
              <a:rPr lang="en-GB" smtClean="0"/>
              <a:t>7</a:t>
            </a:fld>
            <a:endParaRPr lang="en-GB"/>
          </a:p>
        </p:txBody>
      </p:sp>
    </p:spTree>
    <p:extLst>
      <p:ext uri="{BB962C8B-B14F-4D97-AF65-F5344CB8AC3E}">
        <p14:creationId xmlns:p14="http://schemas.microsoft.com/office/powerpoint/2010/main" val="4159572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a:latin typeface="Arial" panose="020B0604020202020204" pitchFamily="34" charset="0"/>
                <a:cs typeface="Arial" panose="020B0604020202020204" pitchFamily="34" charset="0"/>
              </a:rPr>
              <a:t>Janine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89BD13D-D0DB-492B-B0E6-C13DB0E76444}" type="slidenum">
              <a:rPr lang="en-GB" smtClean="0"/>
              <a:t>8</a:t>
            </a:fld>
            <a:endParaRPr lang="en-GB"/>
          </a:p>
        </p:txBody>
      </p:sp>
    </p:spTree>
    <p:extLst>
      <p:ext uri="{BB962C8B-B14F-4D97-AF65-F5344CB8AC3E}">
        <p14:creationId xmlns:p14="http://schemas.microsoft.com/office/powerpoint/2010/main" val="659842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Janine</a:t>
            </a:r>
          </a:p>
        </p:txBody>
      </p:sp>
      <p:sp>
        <p:nvSpPr>
          <p:cNvPr id="4" name="Slide Number Placeholder 3"/>
          <p:cNvSpPr>
            <a:spLocks noGrp="1"/>
          </p:cNvSpPr>
          <p:nvPr>
            <p:ph type="sldNum" sz="quarter" idx="5"/>
          </p:nvPr>
        </p:nvSpPr>
        <p:spPr/>
        <p:txBody>
          <a:bodyPr/>
          <a:lstStyle/>
          <a:p>
            <a:fld id="{089BD13D-D0DB-492B-B0E6-C13DB0E76444}" type="slidenum">
              <a:rPr lang="en-GB" smtClean="0"/>
              <a:t>9</a:t>
            </a:fld>
            <a:endParaRPr lang="en-GB"/>
          </a:p>
        </p:txBody>
      </p:sp>
    </p:spTree>
    <p:extLst>
      <p:ext uri="{BB962C8B-B14F-4D97-AF65-F5344CB8AC3E}">
        <p14:creationId xmlns:p14="http://schemas.microsoft.com/office/powerpoint/2010/main" val="3559178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5BDB6C-B841-4145-9EF2-A200796542B0}"/>
              </a:ext>
            </a:extLst>
          </p:cNvPr>
          <p:cNvSpPr>
            <a:spLocks noGrp="1"/>
          </p:cNvSpPr>
          <p:nvPr>
            <p:ph type="dt" sz="half" idx="10"/>
          </p:nvPr>
        </p:nvSpPr>
        <p:spPr/>
        <p:txBody>
          <a:bodyPr/>
          <a:lstStyle/>
          <a:p>
            <a:fld id="{BC399F60-6093-4B2E-88FF-E68C8230C8D2}" type="datetime1">
              <a:rPr lang="en-GB" smtClean="0"/>
              <a:t>30/03/2021</a:t>
            </a:fld>
            <a:endParaRPr lang="en-GB"/>
          </a:p>
        </p:txBody>
      </p:sp>
      <p:sp>
        <p:nvSpPr>
          <p:cNvPr id="3" name="Footer Placeholder 2">
            <a:extLst>
              <a:ext uri="{FF2B5EF4-FFF2-40B4-BE49-F238E27FC236}">
                <a16:creationId xmlns:a16="http://schemas.microsoft.com/office/drawing/2014/main" id="{10391DB5-F113-43CC-AB54-2E85CE213E0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E0E7C6A-01CA-4B3E-A2EE-06C12EC71072}"/>
              </a:ext>
            </a:extLst>
          </p:cNvPr>
          <p:cNvSpPr>
            <a:spLocks noGrp="1"/>
          </p:cNvSpPr>
          <p:nvPr>
            <p:ph type="sldNum" sz="quarter" idx="12"/>
          </p:nvPr>
        </p:nvSpPr>
        <p:spPr/>
        <p:txBody>
          <a:bodyPr/>
          <a:lstStyle/>
          <a:p>
            <a:fld id="{5B677FDF-D2AF-4410-AFC3-756F983F8F84}" type="slidenum">
              <a:rPr lang="en-GB" smtClean="0"/>
              <a:t>‹#›</a:t>
            </a:fld>
            <a:endParaRPr lang="en-GB"/>
          </a:p>
        </p:txBody>
      </p:sp>
    </p:spTree>
    <p:extLst>
      <p:ext uri="{BB962C8B-B14F-4D97-AF65-F5344CB8AC3E}">
        <p14:creationId xmlns:p14="http://schemas.microsoft.com/office/powerpoint/2010/main" val="135807189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738488-0929-4BF0-BA8B-4D20F7A96C69}" type="datetime1">
              <a:rPr lang="en-GB" smtClean="0"/>
              <a:t>30/03/2021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7FC22E-C8F8-4343-9F2D-05B2FDD284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F0D7B63-D724-4F1C-AD1B-142009303C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7F6D80-0595-488A-B243-6EC1436634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C8CB70-1278-40DE-B73C-0AA5AAC4B2E9}" type="datetime1">
              <a:rPr lang="en-GB" smtClean="0"/>
              <a:t>30/03/2021</a:t>
            </a:fld>
            <a:endParaRPr lang="en-GB"/>
          </a:p>
        </p:txBody>
      </p:sp>
      <p:sp>
        <p:nvSpPr>
          <p:cNvPr id="5" name="Footer Placeholder 4">
            <a:extLst>
              <a:ext uri="{FF2B5EF4-FFF2-40B4-BE49-F238E27FC236}">
                <a16:creationId xmlns:a16="http://schemas.microsoft.com/office/drawing/2014/main" id="{12932EBE-8480-4357-B164-3BDCB3CFE6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DF03B7B-F827-4BFD-999C-98B9B8699B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677FDF-D2AF-4410-AFC3-756F983F8F84}" type="slidenum">
              <a:rPr lang="en-GB" smtClean="0"/>
              <a:t>‹#›</a:t>
            </a:fld>
            <a:endParaRPr lang="en-GB"/>
          </a:p>
        </p:txBody>
      </p:sp>
    </p:spTree>
    <p:extLst>
      <p:ext uri="{BB962C8B-B14F-4D97-AF65-F5344CB8AC3E}">
        <p14:creationId xmlns:p14="http://schemas.microsoft.com/office/powerpoint/2010/main" val="2403746002"/>
      </p:ext>
    </p:extLst>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EDA405DB-13FB-4013-8BFE-9370C4DC7096}" type="datetime1">
              <a:rPr lang="en-GB" smtClean="0"/>
              <a:t>30/03/2021</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mailto:mayoral.election@westyorks-ca.gov.uk"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15004A-73F3-A646-A463-81DBDCAFEEB0}"/>
              </a:ext>
            </a:extLst>
          </p:cNvPr>
          <p:cNvPicPr>
            <a:picLocks noChangeAspect="1"/>
          </p:cNvPicPr>
          <p:nvPr/>
        </p:nvPicPr>
        <p:blipFill>
          <a:blip r:embed="rId3"/>
          <a:stretch>
            <a:fillRect/>
          </a:stretch>
        </p:blipFill>
        <p:spPr>
          <a:xfrm>
            <a:off x="0" y="-9974"/>
            <a:ext cx="12192000" cy="6877948"/>
          </a:xfrm>
          <a:prstGeom prst="rect">
            <a:avLst/>
          </a:prstGeom>
        </p:spPr>
      </p:pic>
      <p:sp>
        <p:nvSpPr>
          <p:cNvPr id="5" name="TextBox 4">
            <a:extLst>
              <a:ext uri="{FF2B5EF4-FFF2-40B4-BE49-F238E27FC236}">
                <a16:creationId xmlns:a16="http://schemas.microsoft.com/office/drawing/2014/main" id="{0DF6BC09-BE86-F24C-A1FD-8CB3786F8308}"/>
              </a:ext>
            </a:extLst>
          </p:cNvPr>
          <p:cNvSpPr txBox="1"/>
          <p:nvPr/>
        </p:nvSpPr>
        <p:spPr>
          <a:xfrm>
            <a:off x="256675" y="192506"/>
            <a:ext cx="6344151" cy="4001095"/>
          </a:xfrm>
          <a:prstGeom prst="rect">
            <a:avLst/>
          </a:prstGeom>
          <a:noFill/>
        </p:spPr>
        <p:txBody>
          <a:bodyPr wrap="square" lIns="60960" tIns="30480" rIns="60960" bIns="30480" rtlCol="0" anchor="t">
            <a:spAutoFit/>
          </a:bodyPr>
          <a:lstStyle/>
          <a:p>
            <a:endParaRPr lang="en-US" sz="4000" b="1">
              <a:solidFill>
                <a:schemeClr val="bg1"/>
              </a:solidFill>
              <a:latin typeface="Arial"/>
              <a:cs typeface="Arial"/>
            </a:endParaRPr>
          </a:p>
          <a:p>
            <a:endParaRPr lang="en-US" sz="4000" b="1">
              <a:solidFill>
                <a:schemeClr val="bg1"/>
              </a:solidFill>
              <a:latin typeface="Arial" panose="020B0604020202020204" pitchFamily="34" charset="0"/>
              <a:cs typeface="Arial" panose="020B0604020202020204" pitchFamily="34" charset="0"/>
            </a:endParaRPr>
          </a:p>
          <a:p>
            <a:r>
              <a:rPr lang="en-US" sz="4000" b="1">
                <a:solidFill>
                  <a:schemeClr val="bg1"/>
                </a:solidFill>
                <a:latin typeface="Arial"/>
                <a:cs typeface="Arial"/>
              </a:rPr>
              <a:t>West Yorkshire Devolution</a:t>
            </a:r>
          </a:p>
          <a:p>
            <a:endParaRPr lang="en-US" sz="3200" b="1">
              <a:solidFill>
                <a:schemeClr val="bg1"/>
              </a:solidFill>
              <a:latin typeface="Arial"/>
              <a:cs typeface="Arial"/>
            </a:endParaRPr>
          </a:p>
          <a:p>
            <a:r>
              <a:rPr lang="en-US" sz="3200" b="1">
                <a:solidFill>
                  <a:schemeClr val="bg1"/>
                </a:solidFill>
                <a:latin typeface="Arial"/>
                <a:cs typeface="Arial"/>
              </a:rPr>
              <a:t>Mayoral Policing and Crime Functions</a:t>
            </a:r>
          </a:p>
        </p:txBody>
      </p:sp>
      <p:sp>
        <p:nvSpPr>
          <p:cNvPr id="2" name="Slide Number Placeholder 1">
            <a:extLst>
              <a:ext uri="{FF2B5EF4-FFF2-40B4-BE49-F238E27FC236}">
                <a16:creationId xmlns:a16="http://schemas.microsoft.com/office/drawing/2014/main" id="{2AC203B3-1331-4E35-9FFC-39F715F41046}"/>
              </a:ext>
            </a:extLst>
          </p:cNvPr>
          <p:cNvSpPr>
            <a:spLocks noGrp="1"/>
          </p:cNvSpPr>
          <p:nvPr>
            <p:ph type="sldNum" sz="quarter" idx="12"/>
          </p:nvPr>
        </p:nvSpPr>
        <p:spPr/>
        <p:txBody>
          <a:bodyPr/>
          <a:lstStyle/>
          <a:p>
            <a:fld id="{5B677FDF-D2AF-4410-AFC3-756F983F8F84}" type="slidenum">
              <a:rPr lang="en-GB" smtClean="0"/>
              <a:t>1</a:t>
            </a:fld>
            <a:endParaRPr lang="en-GB"/>
          </a:p>
        </p:txBody>
      </p:sp>
    </p:spTree>
    <p:extLst>
      <p:ext uri="{BB962C8B-B14F-4D97-AF65-F5344CB8AC3E}">
        <p14:creationId xmlns:p14="http://schemas.microsoft.com/office/powerpoint/2010/main" val="961858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8AAF03BD-758D-3241-B583-B153468AD89A}"/>
              </a:ext>
            </a:extLst>
          </p:cNvPr>
          <p:cNvSpPr txBox="1"/>
          <p:nvPr/>
        </p:nvSpPr>
        <p:spPr>
          <a:xfrm>
            <a:off x="458710" y="314365"/>
            <a:ext cx="11392327" cy="806888"/>
          </a:xfrm>
          <a:prstGeom prst="rect">
            <a:avLst/>
          </a:prstGeom>
        </p:spPr>
        <p:txBody>
          <a:bodyPr wrap="square" lIns="0" tIns="0" rIns="0" bIns="0" rtlCol="0" anchor="t">
            <a:spAutoFit/>
          </a:bodyPr>
          <a:lstStyle/>
          <a:p>
            <a:pPr>
              <a:lnSpc>
                <a:spcPts val="6720"/>
              </a:lnSpc>
            </a:pPr>
            <a:r>
              <a:rPr lang="en-US" sz="4800">
                <a:solidFill>
                  <a:srgbClr val="09778C"/>
                </a:solidFill>
                <a:latin typeface="Circular Std"/>
                <a:ea typeface="Segoe UI"/>
                <a:cs typeface="Circular Std"/>
              </a:rPr>
              <a:t>Police and Crime Plan</a:t>
            </a:r>
          </a:p>
        </p:txBody>
      </p:sp>
      <p:grpSp>
        <p:nvGrpSpPr>
          <p:cNvPr id="9" name="Group 2">
            <a:extLst>
              <a:ext uri="{FF2B5EF4-FFF2-40B4-BE49-F238E27FC236}">
                <a16:creationId xmlns:a16="http://schemas.microsoft.com/office/drawing/2014/main" id="{C4A7F147-1545-4CDF-81AB-C3EB326BEE1A}"/>
              </a:ext>
            </a:extLst>
          </p:cNvPr>
          <p:cNvGrpSpPr/>
          <p:nvPr/>
        </p:nvGrpSpPr>
        <p:grpSpPr>
          <a:xfrm>
            <a:off x="458710" y="1116776"/>
            <a:ext cx="11392327" cy="184829"/>
            <a:chOff x="0" y="255270"/>
            <a:chExt cx="5799570" cy="69850"/>
          </a:xfrm>
        </p:grpSpPr>
        <p:sp>
          <p:nvSpPr>
            <p:cNvPr id="10" name="Freeform 3">
              <a:extLst>
                <a:ext uri="{FF2B5EF4-FFF2-40B4-BE49-F238E27FC236}">
                  <a16:creationId xmlns:a16="http://schemas.microsoft.com/office/drawing/2014/main" id="{78030C9F-53B7-4678-9322-01898427F4A9}"/>
                </a:ext>
              </a:extLst>
            </p:cNvPr>
            <p:cNvSpPr/>
            <p:nvPr/>
          </p:nvSpPr>
          <p:spPr>
            <a:xfrm>
              <a:off x="0" y="255270"/>
              <a:ext cx="5799570" cy="69850"/>
            </a:xfrm>
            <a:custGeom>
              <a:avLst/>
              <a:gdLst/>
              <a:ahLst/>
              <a:cxnLst/>
              <a:rect l="l" t="t" r="r" b="b"/>
              <a:pathLst>
                <a:path w="5799570" h="69850">
                  <a:moveTo>
                    <a:pt x="5508740" y="0"/>
                  </a:moveTo>
                  <a:lnTo>
                    <a:pt x="0" y="0"/>
                  </a:lnTo>
                  <a:lnTo>
                    <a:pt x="0" y="69850"/>
                  </a:lnTo>
                  <a:lnTo>
                    <a:pt x="5799570" y="69850"/>
                  </a:lnTo>
                  <a:lnTo>
                    <a:pt x="5799570" y="0"/>
                  </a:lnTo>
                  <a:close/>
                </a:path>
              </a:pathLst>
            </a:custGeom>
            <a:solidFill>
              <a:srgbClr val="09778C"/>
            </a:solidFill>
          </p:spPr>
        </p:sp>
      </p:grpSp>
      <p:sp>
        <p:nvSpPr>
          <p:cNvPr id="3" name="Slide Number Placeholder 2">
            <a:extLst>
              <a:ext uri="{FF2B5EF4-FFF2-40B4-BE49-F238E27FC236}">
                <a16:creationId xmlns:a16="http://schemas.microsoft.com/office/drawing/2014/main" id="{5A6CE712-0A93-48B8-B629-D9A7B222467C}"/>
              </a:ext>
            </a:extLst>
          </p:cNvPr>
          <p:cNvSpPr>
            <a:spLocks noGrp="1"/>
          </p:cNvSpPr>
          <p:nvPr>
            <p:ph type="sldNum" sz="quarter" idx="12"/>
          </p:nvPr>
        </p:nvSpPr>
        <p:spPr/>
        <p:txBody>
          <a:bodyPr/>
          <a:lstStyle/>
          <a:p>
            <a:fld id="{5B677FDF-D2AF-4410-AFC3-756F983F8F84}" type="slidenum">
              <a:rPr lang="en-GB" smtClean="0"/>
              <a:t>10</a:t>
            </a:fld>
            <a:endParaRPr lang="en-GB"/>
          </a:p>
        </p:txBody>
      </p:sp>
      <p:sp>
        <p:nvSpPr>
          <p:cNvPr id="8" name="TextBox 7">
            <a:extLst>
              <a:ext uri="{FF2B5EF4-FFF2-40B4-BE49-F238E27FC236}">
                <a16:creationId xmlns:a16="http://schemas.microsoft.com/office/drawing/2014/main" id="{DBBDC422-71BB-4CC5-A5A4-F7B2DFF1E31E}"/>
              </a:ext>
            </a:extLst>
          </p:cNvPr>
          <p:cNvSpPr txBox="1"/>
          <p:nvPr/>
        </p:nvSpPr>
        <p:spPr>
          <a:xfrm>
            <a:off x="458710" y="1322828"/>
            <a:ext cx="11392327" cy="4401205"/>
          </a:xfrm>
          <a:prstGeom prst="rect">
            <a:avLst/>
          </a:prstGeom>
          <a:noFill/>
        </p:spPr>
        <p:txBody>
          <a:bodyPr wrap="square" lIns="91440" tIns="45720" rIns="91440" bIns="45720" anchor="t">
            <a:spAutoFit/>
          </a:bodyPr>
          <a:lstStyle/>
          <a:p>
            <a:endParaRPr lang="en-US" sz="2000" b="1" dirty="0">
              <a:latin typeface="Arial" panose="020B0604020202020204" pitchFamily="34" charset="0"/>
              <a:cs typeface="Arial" panose="020B0604020202020204" pitchFamily="34" charset="0"/>
            </a:endParaRPr>
          </a:p>
          <a:p>
            <a:r>
              <a:rPr lang="en-GB" sz="2000" b="1" i="0" dirty="0">
                <a:solidFill>
                  <a:srgbClr val="006F81"/>
                </a:solidFill>
                <a:effectLst/>
                <a:latin typeface="Arial"/>
                <a:cs typeface="Arial"/>
              </a:rPr>
              <a:t>The Police and Crime Plan:</a:t>
            </a:r>
          </a:p>
          <a:p>
            <a:pPr marL="800100" lvl="1" indent="-342900">
              <a:buClr>
                <a:srgbClr val="006F81"/>
              </a:buClr>
              <a:buFont typeface="Arial" panose="020B0604020202020204" pitchFamily="34" charset="0"/>
              <a:buChar char="•"/>
            </a:pPr>
            <a:r>
              <a:rPr lang="en-GB" sz="2000" dirty="0">
                <a:latin typeface="Arial"/>
                <a:cs typeface="Arial"/>
              </a:rPr>
              <a:t>S</a:t>
            </a:r>
            <a:r>
              <a:rPr lang="en-GB" sz="2000" b="0" i="0" dirty="0">
                <a:effectLst/>
                <a:latin typeface="Arial"/>
                <a:cs typeface="Arial"/>
              </a:rPr>
              <a:t>ets the strategic direction and service standards for the OPCC and West Yorkshire Police</a:t>
            </a:r>
          </a:p>
          <a:p>
            <a:pPr marL="800100" lvl="1" indent="-342900">
              <a:buClr>
                <a:srgbClr val="006F81"/>
              </a:buClr>
              <a:buFont typeface="Arial" panose="020B0604020202020204" pitchFamily="34" charset="0"/>
              <a:buChar char="•"/>
            </a:pPr>
            <a:r>
              <a:rPr lang="en-GB" sz="2000" dirty="0">
                <a:latin typeface="Arial"/>
                <a:cs typeface="Arial"/>
              </a:rPr>
              <a:t>Demonstrates how </a:t>
            </a:r>
            <a:r>
              <a:rPr lang="en-GB" sz="2000" b="0" i="0" dirty="0">
                <a:effectLst/>
                <a:latin typeface="Arial"/>
                <a:cs typeface="Arial"/>
              </a:rPr>
              <a:t>the Police are held to account for their delivery</a:t>
            </a:r>
            <a:r>
              <a:rPr lang="en-GB" sz="2000" dirty="0">
                <a:latin typeface="Arial"/>
                <a:cs typeface="Arial"/>
              </a:rPr>
              <a:t> </a:t>
            </a:r>
          </a:p>
          <a:p>
            <a:pPr marL="800100" lvl="1" indent="-342900">
              <a:buClr>
                <a:srgbClr val="006F81"/>
              </a:buClr>
              <a:buFont typeface="Arial" panose="020B0604020202020204" pitchFamily="34" charset="0"/>
              <a:buChar char="•"/>
            </a:pPr>
            <a:r>
              <a:rPr lang="en-GB" sz="2000" b="0" i="0" dirty="0">
                <a:effectLst/>
                <a:latin typeface="Arial"/>
                <a:cs typeface="Arial"/>
              </a:rPr>
              <a:t>Directs</a:t>
            </a:r>
            <a:r>
              <a:rPr lang="en-GB" sz="2000" dirty="0">
                <a:latin typeface="Arial"/>
                <a:cs typeface="Arial"/>
              </a:rPr>
              <a:t> responsible </a:t>
            </a:r>
            <a:r>
              <a:rPr lang="en-GB" sz="2000" b="0" i="0" dirty="0">
                <a:effectLst/>
                <a:latin typeface="Arial"/>
                <a:cs typeface="Arial"/>
              </a:rPr>
              <a:t>use of resources</a:t>
            </a:r>
            <a:r>
              <a:rPr lang="en-GB" sz="2000" dirty="0">
                <a:latin typeface="Arial"/>
                <a:cs typeface="Arial"/>
              </a:rPr>
              <a:t> </a:t>
            </a:r>
            <a:endParaRPr lang="en-GB" sz="2000" b="0" i="0" dirty="0">
              <a:effectLst/>
              <a:latin typeface="Arial" panose="020B0604020202020204" pitchFamily="34" charset="0"/>
              <a:cs typeface="Arial" panose="020B0604020202020204" pitchFamily="34" charset="0"/>
            </a:endParaRPr>
          </a:p>
          <a:p>
            <a:pPr marL="800100" lvl="1" indent="-342900">
              <a:buClr>
                <a:srgbClr val="006F81"/>
              </a:buClr>
              <a:buFont typeface="Arial" panose="020B0604020202020204" pitchFamily="34" charset="0"/>
              <a:buChar char="•"/>
            </a:pPr>
            <a:r>
              <a:rPr lang="en-US" sz="2000" dirty="0">
                <a:latin typeface="Arial"/>
                <a:cs typeface="Arial"/>
              </a:rPr>
              <a:t>Reflects the services the PCC will deliver (in-house, by grants or commissioning) that will</a:t>
            </a:r>
          </a:p>
          <a:p>
            <a:pPr marL="1257300" lvl="2" indent="-342900">
              <a:buClr>
                <a:srgbClr val="006F81"/>
              </a:buClr>
              <a:buFont typeface="Arial" panose="020B0604020202020204" pitchFamily="34" charset="0"/>
              <a:buChar char="•"/>
            </a:pPr>
            <a:r>
              <a:rPr lang="en-US" sz="2000" dirty="0">
                <a:latin typeface="Arial"/>
                <a:cs typeface="Arial"/>
              </a:rPr>
              <a:t>Reduce crime and disorder </a:t>
            </a:r>
            <a:endParaRPr lang="en-US" sz="2000" dirty="0">
              <a:latin typeface="Arial" panose="020B0604020202020204" pitchFamily="34" charset="0"/>
              <a:cs typeface="Arial" panose="020B0604020202020204" pitchFamily="34" charset="0"/>
            </a:endParaRPr>
          </a:p>
          <a:p>
            <a:pPr marL="1257300" lvl="2" indent="-342900">
              <a:buClr>
                <a:srgbClr val="006F81"/>
              </a:buClr>
              <a:buFont typeface="Arial" panose="020B0604020202020204" pitchFamily="34" charset="0"/>
              <a:buChar char="•"/>
            </a:pPr>
            <a:r>
              <a:rPr lang="en-US" sz="2000" dirty="0">
                <a:latin typeface="Arial"/>
                <a:cs typeface="Arial"/>
              </a:rPr>
              <a:t>Help victims of crime or anti-social behaviour</a:t>
            </a:r>
          </a:p>
          <a:p>
            <a:pPr marL="1257300" lvl="2" indent="-342900">
              <a:buClr>
                <a:srgbClr val="006F81"/>
              </a:buClr>
              <a:buFont typeface="Arial" panose="020B0604020202020204" pitchFamily="34" charset="0"/>
              <a:buChar char="•"/>
            </a:pPr>
            <a:r>
              <a:rPr lang="en-US" sz="2000" dirty="0">
                <a:latin typeface="Arial"/>
                <a:cs typeface="Arial"/>
              </a:rPr>
              <a:t>Improve community safety</a:t>
            </a:r>
          </a:p>
          <a:p>
            <a:endParaRPr lang="en-US" sz="2000" dirty="0">
              <a:latin typeface="Arial" panose="020B0604020202020204" pitchFamily="34" charset="0"/>
              <a:cs typeface="Arial" panose="020B0604020202020204" pitchFamily="34" charset="0"/>
            </a:endParaRPr>
          </a:p>
          <a:p>
            <a:r>
              <a:rPr lang="en-US" sz="2000" dirty="0">
                <a:latin typeface="Arial"/>
                <a:cs typeface="Arial"/>
              </a:rPr>
              <a:t>When adopting or changing plans, the PCC must: </a:t>
            </a:r>
            <a:endParaRPr lang="en-US" sz="2000" dirty="0">
              <a:latin typeface="Arial" panose="020B0604020202020204" pitchFamily="34" charset="0"/>
              <a:cs typeface="Arial" panose="020B0604020202020204" pitchFamily="34" charset="0"/>
            </a:endParaRPr>
          </a:p>
          <a:p>
            <a:pPr marL="800100" lvl="1" indent="-342900">
              <a:buClr>
                <a:srgbClr val="006F81"/>
              </a:buClr>
              <a:buFont typeface="Arial" panose="020B0604020202020204" pitchFamily="34" charset="0"/>
              <a:buChar char="•"/>
            </a:pPr>
            <a:r>
              <a:rPr lang="en-US" sz="2000" dirty="0">
                <a:latin typeface="Arial"/>
                <a:cs typeface="Arial"/>
              </a:rPr>
              <a:t>Consult the public</a:t>
            </a:r>
          </a:p>
          <a:p>
            <a:pPr marL="800100" lvl="1" indent="-342900">
              <a:buClr>
                <a:srgbClr val="006F81"/>
              </a:buClr>
              <a:buFont typeface="Arial" panose="020B0604020202020204" pitchFamily="34" charset="0"/>
              <a:buChar char="•"/>
            </a:pPr>
            <a:r>
              <a:rPr lang="en-US" sz="2000" dirty="0">
                <a:latin typeface="Arial"/>
                <a:cs typeface="Arial"/>
              </a:rPr>
              <a:t>Consult the Chief Constable</a:t>
            </a:r>
          </a:p>
          <a:p>
            <a:pPr marL="800100" lvl="1" indent="-342900">
              <a:buClr>
                <a:srgbClr val="006F81"/>
              </a:buClr>
              <a:buFont typeface="Arial" panose="020B0604020202020204" pitchFamily="34" charset="0"/>
              <a:buChar char="•"/>
            </a:pPr>
            <a:r>
              <a:rPr lang="en-US" sz="2000" dirty="0">
                <a:latin typeface="Arial"/>
                <a:cs typeface="Arial"/>
              </a:rPr>
              <a:t>Obtain the view of the Police &amp; Crime Panel</a:t>
            </a:r>
          </a:p>
        </p:txBody>
      </p:sp>
    </p:spTree>
    <p:extLst>
      <p:ext uri="{BB962C8B-B14F-4D97-AF65-F5344CB8AC3E}">
        <p14:creationId xmlns:p14="http://schemas.microsoft.com/office/powerpoint/2010/main" val="334995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8AAF03BD-758D-3241-B583-B153468AD89A}"/>
              </a:ext>
            </a:extLst>
          </p:cNvPr>
          <p:cNvSpPr txBox="1"/>
          <p:nvPr/>
        </p:nvSpPr>
        <p:spPr>
          <a:xfrm>
            <a:off x="458710" y="314365"/>
            <a:ext cx="11392327" cy="806888"/>
          </a:xfrm>
          <a:prstGeom prst="rect">
            <a:avLst/>
          </a:prstGeom>
        </p:spPr>
        <p:txBody>
          <a:bodyPr wrap="square" lIns="0" tIns="0" rIns="0" bIns="0" rtlCol="0" anchor="t">
            <a:spAutoFit/>
          </a:bodyPr>
          <a:lstStyle/>
          <a:p>
            <a:pPr>
              <a:lnSpc>
                <a:spcPts val="6720"/>
              </a:lnSpc>
            </a:pPr>
            <a:r>
              <a:rPr lang="en-US" sz="4800" dirty="0">
                <a:solidFill>
                  <a:srgbClr val="09778C"/>
                </a:solidFill>
                <a:latin typeface="Circular Std"/>
                <a:ea typeface="Segoe UI"/>
                <a:cs typeface="Circular Std"/>
              </a:rPr>
              <a:t>Partnership working and commissioning</a:t>
            </a:r>
          </a:p>
        </p:txBody>
      </p:sp>
      <p:grpSp>
        <p:nvGrpSpPr>
          <p:cNvPr id="9" name="Group 2">
            <a:extLst>
              <a:ext uri="{FF2B5EF4-FFF2-40B4-BE49-F238E27FC236}">
                <a16:creationId xmlns:a16="http://schemas.microsoft.com/office/drawing/2014/main" id="{C4A7F147-1545-4CDF-81AB-C3EB326BEE1A}"/>
              </a:ext>
            </a:extLst>
          </p:cNvPr>
          <p:cNvGrpSpPr/>
          <p:nvPr/>
        </p:nvGrpSpPr>
        <p:grpSpPr>
          <a:xfrm>
            <a:off x="458710" y="1116776"/>
            <a:ext cx="11392327" cy="184829"/>
            <a:chOff x="0" y="255270"/>
            <a:chExt cx="5799570" cy="69850"/>
          </a:xfrm>
        </p:grpSpPr>
        <p:sp>
          <p:nvSpPr>
            <p:cNvPr id="10" name="Freeform 3">
              <a:extLst>
                <a:ext uri="{FF2B5EF4-FFF2-40B4-BE49-F238E27FC236}">
                  <a16:creationId xmlns:a16="http://schemas.microsoft.com/office/drawing/2014/main" id="{78030C9F-53B7-4678-9322-01898427F4A9}"/>
                </a:ext>
              </a:extLst>
            </p:cNvPr>
            <p:cNvSpPr/>
            <p:nvPr/>
          </p:nvSpPr>
          <p:spPr>
            <a:xfrm>
              <a:off x="0" y="255270"/>
              <a:ext cx="5799570" cy="69850"/>
            </a:xfrm>
            <a:custGeom>
              <a:avLst/>
              <a:gdLst/>
              <a:ahLst/>
              <a:cxnLst/>
              <a:rect l="l" t="t" r="r" b="b"/>
              <a:pathLst>
                <a:path w="5799570" h="69850">
                  <a:moveTo>
                    <a:pt x="5508740" y="0"/>
                  </a:moveTo>
                  <a:lnTo>
                    <a:pt x="0" y="0"/>
                  </a:lnTo>
                  <a:lnTo>
                    <a:pt x="0" y="69850"/>
                  </a:lnTo>
                  <a:lnTo>
                    <a:pt x="5799570" y="69850"/>
                  </a:lnTo>
                  <a:lnTo>
                    <a:pt x="5799570" y="0"/>
                  </a:lnTo>
                  <a:close/>
                </a:path>
              </a:pathLst>
            </a:custGeom>
            <a:solidFill>
              <a:srgbClr val="09778C"/>
            </a:solidFill>
          </p:spPr>
        </p:sp>
      </p:grpSp>
      <p:sp>
        <p:nvSpPr>
          <p:cNvPr id="3" name="Slide Number Placeholder 2">
            <a:extLst>
              <a:ext uri="{FF2B5EF4-FFF2-40B4-BE49-F238E27FC236}">
                <a16:creationId xmlns:a16="http://schemas.microsoft.com/office/drawing/2014/main" id="{5A6CE712-0A93-48B8-B629-D9A7B222467C}"/>
              </a:ext>
            </a:extLst>
          </p:cNvPr>
          <p:cNvSpPr>
            <a:spLocks noGrp="1"/>
          </p:cNvSpPr>
          <p:nvPr>
            <p:ph type="sldNum" sz="quarter" idx="12"/>
          </p:nvPr>
        </p:nvSpPr>
        <p:spPr/>
        <p:txBody>
          <a:bodyPr/>
          <a:lstStyle/>
          <a:p>
            <a:fld id="{5B677FDF-D2AF-4410-AFC3-756F983F8F84}" type="slidenum">
              <a:rPr lang="en-GB" smtClean="0"/>
              <a:t>11</a:t>
            </a:fld>
            <a:endParaRPr lang="en-GB"/>
          </a:p>
        </p:txBody>
      </p:sp>
      <p:sp>
        <p:nvSpPr>
          <p:cNvPr id="14" name="TextBox 13">
            <a:extLst>
              <a:ext uri="{FF2B5EF4-FFF2-40B4-BE49-F238E27FC236}">
                <a16:creationId xmlns:a16="http://schemas.microsoft.com/office/drawing/2014/main" id="{92D9BD2C-4B8F-464C-9886-EAEDBBD8B023}"/>
              </a:ext>
            </a:extLst>
          </p:cNvPr>
          <p:cNvSpPr txBox="1"/>
          <p:nvPr/>
        </p:nvSpPr>
        <p:spPr>
          <a:xfrm>
            <a:off x="399836" y="1552671"/>
            <a:ext cx="11392327" cy="4401205"/>
          </a:xfrm>
          <a:prstGeom prst="rect">
            <a:avLst/>
          </a:prstGeom>
          <a:noFill/>
        </p:spPr>
        <p:txBody>
          <a:bodyPr wrap="square">
            <a:spAutoFit/>
          </a:bodyPr>
          <a:lstStyle/>
          <a:p>
            <a:r>
              <a:rPr lang="en-GB" sz="2000" b="1" dirty="0">
                <a:solidFill>
                  <a:srgbClr val="006F81"/>
                </a:solidFill>
                <a:latin typeface="Arial" panose="020B0604020202020204" pitchFamily="34" charset="0"/>
                <a:cs typeface="Arial" panose="020B0604020202020204" pitchFamily="34" charset="0"/>
              </a:rPr>
              <a:t>The PCC commissions a number of different providers to help with the delivery of services aligned with the objectives of the Police and Crime Plan, to reduce crime and help victims to cope and recover from the harm they have suffered.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Central to the success of effective commissioning is the understanding and analysis of need and demand from the people who are involved in both use and provision of the service. This requires collaboration with </a:t>
            </a:r>
          </a:p>
          <a:p>
            <a:pPr marL="800100" lvl="1" indent="-342900">
              <a:buClr>
                <a:srgbClr val="006F81"/>
              </a:buClr>
              <a:buFont typeface="Arial" panose="020B0604020202020204" pitchFamily="34" charset="0"/>
              <a:buChar char="•"/>
            </a:pPr>
            <a:r>
              <a:rPr lang="en-GB" sz="2000" dirty="0">
                <a:latin typeface="Arial" panose="020B0604020202020204" pitchFamily="34" charset="0"/>
                <a:cs typeface="Arial" panose="020B0604020202020204" pitchFamily="34" charset="0"/>
              </a:rPr>
              <a:t>District, West Yorkshire, Regional and National level authorities </a:t>
            </a:r>
          </a:p>
          <a:p>
            <a:pPr marL="800100" lvl="1" indent="-342900">
              <a:buClr>
                <a:srgbClr val="006F81"/>
              </a:buClr>
              <a:buFont typeface="Arial" panose="020B0604020202020204" pitchFamily="34" charset="0"/>
              <a:buChar char="•"/>
            </a:pPr>
            <a:r>
              <a:rPr lang="en-GB" sz="2000" dirty="0">
                <a:latin typeface="Arial" panose="020B0604020202020204" pitchFamily="34" charset="0"/>
                <a:cs typeface="Arial" panose="020B0604020202020204" pitchFamily="34" charset="0"/>
              </a:rPr>
              <a:t>Communities and relevant groups</a:t>
            </a:r>
          </a:p>
          <a:p>
            <a:pPr marL="800100" lvl="1" indent="-342900">
              <a:buClr>
                <a:srgbClr val="006F81"/>
              </a:buClr>
              <a:buFont typeface="Arial" panose="020B0604020202020204" pitchFamily="34" charset="0"/>
              <a:buChar char="•"/>
            </a:pPr>
            <a:r>
              <a:rPr lang="en-GB" sz="2000" dirty="0">
                <a:latin typeface="Arial" panose="020B0604020202020204" pitchFamily="34" charset="0"/>
                <a:cs typeface="Arial" panose="020B0604020202020204" pitchFamily="34" charset="0"/>
              </a:rPr>
              <a:t>The local third sector</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In 2020 / 2021 </a:t>
            </a:r>
            <a:r>
              <a:rPr lang="en-GB" sz="2000" b="1" dirty="0">
                <a:solidFill>
                  <a:srgbClr val="006F81"/>
                </a:solidFill>
                <a:latin typeface="Arial" panose="020B0604020202020204" pitchFamily="34" charset="0"/>
                <a:cs typeface="Arial" panose="020B0604020202020204" pitchFamily="34" charset="0"/>
              </a:rPr>
              <a:t>9 contracts </a:t>
            </a:r>
            <a:r>
              <a:rPr lang="en-GB" sz="2000" dirty="0">
                <a:latin typeface="Arial" panose="020B0604020202020204" pitchFamily="34" charset="0"/>
                <a:cs typeface="Arial" panose="020B0604020202020204" pitchFamily="34" charset="0"/>
              </a:rPr>
              <a:t>were awarded ranging between £8,000 and £2.3 million</a:t>
            </a:r>
          </a:p>
          <a:p>
            <a:r>
              <a:rPr lang="en-GB" sz="2000" b="1" dirty="0">
                <a:solidFill>
                  <a:srgbClr val="006F81"/>
                </a:solidFill>
                <a:latin typeface="Arial" panose="020B0604020202020204" pitchFamily="34" charset="0"/>
                <a:cs typeface="Arial" panose="020B0604020202020204" pitchFamily="34" charset="0"/>
              </a:rPr>
              <a:t>152 grants </a:t>
            </a:r>
            <a:r>
              <a:rPr lang="en-GB" sz="2000" dirty="0">
                <a:latin typeface="Arial" panose="020B0604020202020204" pitchFamily="34" charset="0"/>
                <a:cs typeface="Arial" panose="020B0604020202020204" pitchFamily="34" charset="0"/>
              </a:rPr>
              <a:t>were made between £2,000 and £1.2 million</a:t>
            </a:r>
          </a:p>
          <a:p>
            <a:r>
              <a:rPr lang="en-GB" sz="2000" dirty="0">
                <a:latin typeface="Arial" panose="020B0604020202020204" pitchFamily="34" charset="0"/>
                <a:cs typeface="Arial" panose="020B0604020202020204" pitchFamily="34" charset="0"/>
              </a:rPr>
              <a:t>The total value in 2020 / 2021 and 2021 / 2022 is </a:t>
            </a:r>
            <a:r>
              <a:rPr lang="en-GB" sz="2000" b="1" dirty="0">
                <a:solidFill>
                  <a:srgbClr val="006F81"/>
                </a:solidFill>
                <a:latin typeface="Arial" panose="020B0604020202020204" pitchFamily="34" charset="0"/>
                <a:cs typeface="Arial" panose="020B0604020202020204" pitchFamily="34" charset="0"/>
              </a:rPr>
              <a:t>£12 million</a:t>
            </a:r>
          </a:p>
        </p:txBody>
      </p:sp>
    </p:spTree>
    <p:extLst>
      <p:ext uri="{BB962C8B-B14F-4D97-AF65-F5344CB8AC3E}">
        <p14:creationId xmlns:p14="http://schemas.microsoft.com/office/powerpoint/2010/main" val="4115166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8AAF03BD-758D-3241-B583-B153468AD89A}"/>
              </a:ext>
            </a:extLst>
          </p:cNvPr>
          <p:cNvSpPr txBox="1"/>
          <p:nvPr/>
        </p:nvSpPr>
        <p:spPr>
          <a:xfrm>
            <a:off x="458710" y="314365"/>
            <a:ext cx="11392327" cy="806888"/>
          </a:xfrm>
          <a:prstGeom prst="rect">
            <a:avLst/>
          </a:prstGeom>
        </p:spPr>
        <p:txBody>
          <a:bodyPr wrap="square" lIns="0" tIns="0" rIns="0" bIns="0" rtlCol="0" anchor="t">
            <a:spAutoFit/>
          </a:bodyPr>
          <a:lstStyle/>
          <a:p>
            <a:pPr>
              <a:lnSpc>
                <a:spcPts val="6720"/>
              </a:lnSpc>
            </a:pPr>
            <a:r>
              <a:rPr lang="en-US" sz="4800">
                <a:solidFill>
                  <a:srgbClr val="09778C"/>
                </a:solidFill>
                <a:latin typeface="Circular Std"/>
                <a:ea typeface="Segoe UI"/>
                <a:cs typeface="Circular Std"/>
              </a:rPr>
              <a:t>Police and Crime Panel</a:t>
            </a:r>
          </a:p>
        </p:txBody>
      </p:sp>
      <p:grpSp>
        <p:nvGrpSpPr>
          <p:cNvPr id="9" name="Group 2">
            <a:extLst>
              <a:ext uri="{FF2B5EF4-FFF2-40B4-BE49-F238E27FC236}">
                <a16:creationId xmlns:a16="http://schemas.microsoft.com/office/drawing/2014/main" id="{C4A7F147-1545-4CDF-81AB-C3EB326BEE1A}"/>
              </a:ext>
            </a:extLst>
          </p:cNvPr>
          <p:cNvGrpSpPr/>
          <p:nvPr/>
        </p:nvGrpSpPr>
        <p:grpSpPr>
          <a:xfrm>
            <a:off x="458710" y="1116776"/>
            <a:ext cx="11392327" cy="184829"/>
            <a:chOff x="0" y="255270"/>
            <a:chExt cx="5799570" cy="69850"/>
          </a:xfrm>
        </p:grpSpPr>
        <p:sp>
          <p:nvSpPr>
            <p:cNvPr id="10" name="Freeform 3">
              <a:extLst>
                <a:ext uri="{FF2B5EF4-FFF2-40B4-BE49-F238E27FC236}">
                  <a16:creationId xmlns:a16="http://schemas.microsoft.com/office/drawing/2014/main" id="{78030C9F-53B7-4678-9322-01898427F4A9}"/>
                </a:ext>
              </a:extLst>
            </p:cNvPr>
            <p:cNvSpPr/>
            <p:nvPr/>
          </p:nvSpPr>
          <p:spPr>
            <a:xfrm>
              <a:off x="0" y="255270"/>
              <a:ext cx="5799570" cy="69850"/>
            </a:xfrm>
            <a:custGeom>
              <a:avLst/>
              <a:gdLst/>
              <a:ahLst/>
              <a:cxnLst/>
              <a:rect l="l" t="t" r="r" b="b"/>
              <a:pathLst>
                <a:path w="5799570" h="69850">
                  <a:moveTo>
                    <a:pt x="5508740" y="0"/>
                  </a:moveTo>
                  <a:lnTo>
                    <a:pt x="0" y="0"/>
                  </a:lnTo>
                  <a:lnTo>
                    <a:pt x="0" y="69850"/>
                  </a:lnTo>
                  <a:lnTo>
                    <a:pt x="5799570" y="69850"/>
                  </a:lnTo>
                  <a:lnTo>
                    <a:pt x="5799570" y="0"/>
                  </a:lnTo>
                  <a:close/>
                </a:path>
              </a:pathLst>
            </a:custGeom>
            <a:solidFill>
              <a:srgbClr val="09778C"/>
            </a:solidFill>
          </p:spPr>
        </p:sp>
      </p:grpSp>
      <p:sp>
        <p:nvSpPr>
          <p:cNvPr id="3" name="Slide Number Placeholder 2">
            <a:extLst>
              <a:ext uri="{FF2B5EF4-FFF2-40B4-BE49-F238E27FC236}">
                <a16:creationId xmlns:a16="http://schemas.microsoft.com/office/drawing/2014/main" id="{5A6CE712-0A93-48B8-B629-D9A7B222467C}"/>
              </a:ext>
            </a:extLst>
          </p:cNvPr>
          <p:cNvSpPr>
            <a:spLocks noGrp="1"/>
          </p:cNvSpPr>
          <p:nvPr>
            <p:ph type="sldNum" sz="quarter" idx="12"/>
          </p:nvPr>
        </p:nvSpPr>
        <p:spPr/>
        <p:txBody>
          <a:bodyPr/>
          <a:lstStyle/>
          <a:p>
            <a:fld id="{5B677FDF-D2AF-4410-AFC3-756F983F8F84}" type="slidenum">
              <a:rPr lang="en-GB" smtClean="0"/>
              <a:t>12</a:t>
            </a:fld>
            <a:endParaRPr lang="en-GB"/>
          </a:p>
        </p:txBody>
      </p:sp>
      <p:sp>
        <p:nvSpPr>
          <p:cNvPr id="12" name="TextBox 11">
            <a:extLst>
              <a:ext uri="{FF2B5EF4-FFF2-40B4-BE49-F238E27FC236}">
                <a16:creationId xmlns:a16="http://schemas.microsoft.com/office/drawing/2014/main" id="{E3C19652-C911-452C-8A2E-E570047A386B}"/>
              </a:ext>
            </a:extLst>
          </p:cNvPr>
          <p:cNvSpPr txBox="1"/>
          <p:nvPr/>
        </p:nvSpPr>
        <p:spPr>
          <a:xfrm>
            <a:off x="458710" y="1501629"/>
            <a:ext cx="11392327" cy="4401205"/>
          </a:xfrm>
          <a:prstGeom prst="rect">
            <a:avLst/>
          </a:prstGeom>
          <a:noFill/>
        </p:spPr>
        <p:txBody>
          <a:bodyPr wrap="square" lIns="91440" tIns="45720" rIns="91440" bIns="45720" anchor="t">
            <a:spAutoFit/>
          </a:bodyPr>
          <a:lstStyle/>
          <a:p>
            <a:pPr marL="0" indent="0">
              <a:buNone/>
            </a:pPr>
            <a:r>
              <a:rPr lang="en-GB" sz="2000" b="1">
                <a:solidFill>
                  <a:srgbClr val="006F81"/>
                </a:solidFill>
                <a:latin typeface="Arial"/>
                <a:cs typeface="Arial"/>
              </a:rPr>
              <a:t>The PCC attends the Police and Crime Panel:</a:t>
            </a:r>
          </a:p>
          <a:p>
            <a:pPr marL="800100" lvl="1" indent="-342900">
              <a:buFont typeface="Arial" panose="020B0604020202020204" pitchFamily="34" charset="0"/>
              <a:buChar char="•"/>
            </a:pPr>
            <a:r>
              <a:rPr lang="en-GB" sz="2000" b="1">
                <a:solidFill>
                  <a:srgbClr val="006F81"/>
                </a:solidFill>
                <a:latin typeface="Arial"/>
                <a:cs typeface="Arial"/>
              </a:rPr>
              <a:t>12 elected members from the five West Yorkshire authorities </a:t>
            </a:r>
            <a:endParaRPr lang="en-GB" sz="2000" b="1">
              <a:solidFill>
                <a:srgbClr val="006F8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GB" sz="2000" b="1">
                <a:solidFill>
                  <a:srgbClr val="006F81"/>
                </a:solidFill>
                <a:latin typeface="Arial"/>
                <a:cs typeface="Arial"/>
              </a:rPr>
              <a:t>2 independent members</a:t>
            </a:r>
          </a:p>
          <a:p>
            <a:endParaRPr lang="en-GB" sz="2000">
              <a:latin typeface="Arial" panose="020B0604020202020204" pitchFamily="34" charset="0"/>
              <a:cs typeface="Arial" panose="020B0604020202020204" pitchFamily="34" charset="0"/>
            </a:endParaRPr>
          </a:p>
          <a:p>
            <a:pPr marL="0" indent="0">
              <a:buNone/>
            </a:pPr>
            <a:r>
              <a:rPr lang="en-GB" sz="2000">
                <a:latin typeface="Arial"/>
                <a:cs typeface="Arial"/>
              </a:rPr>
              <a:t>The Panel is responsible for:</a:t>
            </a:r>
          </a:p>
          <a:p>
            <a:pPr marL="800100" lvl="1" indent="-342900">
              <a:buClr>
                <a:srgbClr val="006F81"/>
              </a:buClr>
              <a:buFont typeface="Arial" panose="020B0604020202020204" pitchFamily="34" charset="0"/>
              <a:buChar char="•"/>
            </a:pPr>
            <a:r>
              <a:rPr lang="en-GB" sz="2000">
                <a:latin typeface="Arial"/>
                <a:cs typeface="Arial"/>
              </a:rPr>
              <a:t>Reviewing and making recommendations on the PCC’s five-year Police and Crime Plan</a:t>
            </a:r>
          </a:p>
          <a:p>
            <a:pPr marL="800100" lvl="1" indent="-342900">
              <a:buClr>
                <a:srgbClr val="006F81"/>
              </a:buClr>
              <a:buFont typeface="Arial" panose="020B0604020202020204" pitchFamily="34" charset="0"/>
              <a:buChar char="•"/>
            </a:pPr>
            <a:r>
              <a:rPr lang="en-GB" sz="2000">
                <a:latin typeface="Arial"/>
                <a:cs typeface="Arial"/>
              </a:rPr>
              <a:t>Reviewing the PCC’s Annual Report which will outline their performance against the Police and Crime Plan.</a:t>
            </a:r>
          </a:p>
          <a:p>
            <a:pPr marL="800100" lvl="1" indent="-342900">
              <a:buClr>
                <a:srgbClr val="006F81"/>
              </a:buClr>
              <a:buFont typeface="Arial" panose="020B0604020202020204" pitchFamily="34" charset="0"/>
              <a:buChar char="•"/>
            </a:pPr>
            <a:r>
              <a:rPr lang="en-GB" sz="2000">
                <a:latin typeface="Arial"/>
                <a:cs typeface="Arial"/>
              </a:rPr>
              <a:t>Investigating non-criminal complaints made against the PCC.</a:t>
            </a:r>
          </a:p>
          <a:p>
            <a:pPr marL="800100" lvl="1" indent="-342900">
              <a:buClr>
                <a:srgbClr val="006F81"/>
              </a:buClr>
              <a:buFont typeface="Arial" panose="020B0604020202020204" pitchFamily="34" charset="0"/>
              <a:buChar char="•"/>
            </a:pPr>
            <a:r>
              <a:rPr lang="en-GB" sz="2000">
                <a:latin typeface="Arial"/>
                <a:cs typeface="Arial"/>
              </a:rPr>
              <a:t>Reviewing the amount of Council Tax the PCC intends to collect from each household to support policing. The Panel can veto this proposal.</a:t>
            </a:r>
          </a:p>
          <a:p>
            <a:pPr marL="800100" lvl="1" indent="-342900">
              <a:buClr>
                <a:srgbClr val="006F81"/>
              </a:buClr>
              <a:buFont typeface="Arial" panose="020B0604020202020204" pitchFamily="34" charset="0"/>
              <a:buChar char="•"/>
            </a:pPr>
            <a:r>
              <a:rPr lang="en-GB" sz="2000">
                <a:latin typeface="Arial"/>
                <a:cs typeface="Arial"/>
              </a:rPr>
              <a:t>Reviewing, challenging or endorsing the PCC’s proposal on the appointment of a Chief Constable.</a:t>
            </a:r>
          </a:p>
          <a:p>
            <a:pPr marL="800100" lvl="1" indent="-342900">
              <a:buClr>
                <a:srgbClr val="006F81"/>
              </a:buClr>
              <a:buFont typeface="Arial" panose="020B0604020202020204" pitchFamily="34" charset="0"/>
              <a:buChar char="•"/>
            </a:pPr>
            <a:r>
              <a:rPr lang="en-GB" sz="2000">
                <a:latin typeface="Arial"/>
                <a:cs typeface="Arial"/>
              </a:rPr>
              <a:t>Confirming the appointment of senior staff who will be working for the PCC.</a:t>
            </a:r>
          </a:p>
        </p:txBody>
      </p:sp>
    </p:spTree>
    <p:extLst>
      <p:ext uri="{BB962C8B-B14F-4D97-AF65-F5344CB8AC3E}">
        <p14:creationId xmlns:p14="http://schemas.microsoft.com/office/powerpoint/2010/main" val="1831398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8AAF03BD-758D-3241-B583-B153468AD89A}"/>
              </a:ext>
            </a:extLst>
          </p:cNvPr>
          <p:cNvSpPr txBox="1"/>
          <p:nvPr/>
        </p:nvSpPr>
        <p:spPr>
          <a:xfrm>
            <a:off x="458710" y="314365"/>
            <a:ext cx="11392327" cy="859210"/>
          </a:xfrm>
          <a:prstGeom prst="rect">
            <a:avLst/>
          </a:prstGeom>
        </p:spPr>
        <p:txBody>
          <a:bodyPr wrap="square" lIns="0" tIns="0" rIns="0" bIns="0" rtlCol="0" anchor="t">
            <a:spAutoFit/>
          </a:bodyPr>
          <a:lstStyle/>
          <a:p>
            <a:pPr>
              <a:lnSpc>
                <a:spcPts val="6720"/>
              </a:lnSpc>
            </a:pPr>
            <a:r>
              <a:rPr lang="en-US" sz="4800" dirty="0">
                <a:solidFill>
                  <a:srgbClr val="09778C"/>
                </a:solidFill>
                <a:latin typeface="Circular Std"/>
                <a:ea typeface="Segoe UI"/>
                <a:cs typeface="Circular Std"/>
              </a:rPr>
              <a:t>National and Regional functions</a:t>
            </a:r>
          </a:p>
        </p:txBody>
      </p:sp>
      <p:grpSp>
        <p:nvGrpSpPr>
          <p:cNvPr id="9" name="Group 2">
            <a:extLst>
              <a:ext uri="{FF2B5EF4-FFF2-40B4-BE49-F238E27FC236}">
                <a16:creationId xmlns:a16="http://schemas.microsoft.com/office/drawing/2014/main" id="{C4A7F147-1545-4CDF-81AB-C3EB326BEE1A}"/>
              </a:ext>
            </a:extLst>
          </p:cNvPr>
          <p:cNvGrpSpPr/>
          <p:nvPr/>
        </p:nvGrpSpPr>
        <p:grpSpPr>
          <a:xfrm>
            <a:off x="458710" y="1116776"/>
            <a:ext cx="11392327" cy="184829"/>
            <a:chOff x="0" y="255270"/>
            <a:chExt cx="5799570" cy="69850"/>
          </a:xfrm>
        </p:grpSpPr>
        <p:sp>
          <p:nvSpPr>
            <p:cNvPr id="10" name="Freeform 3">
              <a:extLst>
                <a:ext uri="{FF2B5EF4-FFF2-40B4-BE49-F238E27FC236}">
                  <a16:creationId xmlns:a16="http://schemas.microsoft.com/office/drawing/2014/main" id="{78030C9F-53B7-4678-9322-01898427F4A9}"/>
                </a:ext>
              </a:extLst>
            </p:cNvPr>
            <p:cNvSpPr/>
            <p:nvPr/>
          </p:nvSpPr>
          <p:spPr>
            <a:xfrm>
              <a:off x="0" y="255270"/>
              <a:ext cx="5799570" cy="69850"/>
            </a:xfrm>
            <a:custGeom>
              <a:avLst/>
              <a:gdLst/>
              <a:ahLst/>
              <a:cxnLst/>
              <a:rect l="l" t="t" r="r" b="b"/>
              <a:pathLst>
                <a:path w="5799570" h="69850">
                  <a:moveTo>
                    <a:pt x="5508740" y="0"/>
                  </a:moveTo>
                  <a:lnTo>
                    <a:pt x="0" y="0"/>
                  </a:lnTo>
                  <a:lnTo>
                    <a:pt x="0" y="69850"/>
                  </a:lnTo>
                  <a:lnTo>
                    <a:pt x="5799570" y="69850"/>
                  </a:lnTo>
                  <a:lnTo>
                    <a:pt x="5799570" y="0"/>
                  </a:lnTo>
                  <a:close/>
                </a:path>
              </a:pathLst>
            </a:custGeom>
            <a:solidFill>
              <a:srgbClr val="09778C"/>
            </a:solidFill>
          </p:spPr>
        </p:sp>
      </p:grpSp>
      <p:sp>
        <p:nvSpPr>
          <p:cNvPr id="3" name="Slide Number Placeholder 2">
            <a:extLst>
              <a:ext uri="{FF2B5EF4-FFF2-40B4-BE49-F238E27FC236}">
                <a16:creationId xmlns:a16="http://schemas.microsoft.com/office/drawing/2014/main" id="{5A6CE712-0A93-48B8-B629-D9A7B222467C}"/>
              </a:ext>
            </a:extLst>
          </p:cNvPr>
          <p:cNvSpPr>
            <a:spLocks noGrp="1"/>
          </p:cNvSpPr>
          <p:nvPr>
            <p:ph type="sldNum" sz="quarter" idx="12"/>
          </p:nvPr>
        </p:nvSpPr>
        <p:spPr/>
        <p:txBody>
          <a:bodyPr/>
          <a:lstStyle/>
          <a:p>
            <a:fld id="{5B677FDF-D2AF-4410-AFC3-756F983F8F84}" type="slidenum">
              <a:rPr lang="en-GB" smtClean="0"/>
              <a:t>13</a:t>
            </a:fld>
            <a:endParaRPr lang="en-GB"/>
          </a:p>
        </p:txBody>
      </p:sp>
      <p:sp>
        <p:nvSpPr>
          <p:cNvPr id="11" name="TextBox 10">
            <a:extLst>
              <a:ext uri="{FF2B5EF4-FFF2-40B4-BE49-F238E27FC236}">
                <a16:creationId xmlns:a16="http://schemas.microsoft.com/office/drawing/2014/main" id="{BF1A7B33-12BC-49E8-8B28-207C13F3F52A}"/>
              </a:ext>
            </a:extLst>
          </p:cNvPr>
          <p:cNvSpPr txBox="1"/>
          <p:nvPr/>
        </p:nvSpPr>
        <p:spPr>
          <a:xfrm>
            <a:off x="458710" y="1563060"/>
            <a:ext cx="11392327" cy="4708981"/>
          </a:xfrm>
          <a:prstGeom prst="rect">
            <a:avLst/>
          </a:prstGeom>
          <a:noFill/>
        </p:spPr>
        <p:txBody>
          <a:bodyPr wrap="square">
            <a:spAutoFit/>
          </a:bodyPr>
          <a:lstStyle/>
          <a:p>
            <a:r>
              <a:rPr lang="en-GB" sz="2000" b="1" dirty="0">
                <a:solidFill>
                  <a:srgbClr val="006F81"/>
                </a:solidFill>
                <a:latin typeface="Arial" panose="020B0604020202020204" pitchFamily="34" charset="0"/>
                <a:cs typeface="Arial" panose="020B0604020202020204" pitchFamily="34" charset="0"/>
              </a:rPr>
              <a:t>The West Yorkshire PCC is currently responsible for:</a:t>
            </a:r>
          </a:p>
          <a:p>
            <a:pPr marL="800100" lvl="1" indent="-342900">
              <a:buFont typeface="Arial" panose="020B0604020202020204" pitchFamily="34" charset="0"/>
              <a:buChar char="•"/>
            </a:pPr>
            <a:r>
              <a:rPr lang="en-GB" sz="2000" b="1" dirty="0">
                <a:solidFill>
                  <a:srgbClr val="006F81"/>
                </a:solidFill>
                <a:latin typeface="Arial" panose="020B0604020202020204" pitchFamily="34" charset="0"/>
                <a:cs typeface="Arial" panose="020B0604020202020204" pitchFamily="34" charset="0"/>
              </a:rPr>
              <a:t>National Police Air Service (NPAS)</a:t>
            </a:r>
          </a:p>
          <a:p>
            <a:pPr marL="800100" lvl="1" indent="-342900">
              <a:buFont typeface="Arial" panose="020B0604020202020204" pitchFamily="34" charset="0"/>
              <a:buChar char="•"/>
            </a:pPr>
            <a:r>
              <a:rPr lang="en-GB" sz="2000" b="1" dirty="0">
                <a:solidFill>
                  <a:srgbClr val="006F81"/>
                </a:solidFill>
                <a:latin typeface="Arial" panose="020B0604020202020204" pitchFamily="34" charset="0"/>
                <a:cs typeface="Arial" panose="020B0604020202020204" pitchFamily="34" charset="0"/>
              </a:rPr>
              <a:t>Video Identification Parades Electronic Recording (VIPER)</a:t>
            </a:r>
          </a:p>
          <a:p>
            <a:pPr marL="800100" lvl="1" indent="-342900">
              <a:buFont typeface="Arial" panose="020B0604020202020204" pitchFamily="34" charset="0"/>
              <a:buChar char="•"/>
            </a:pPr>
            <a:r>
              <a:rPr lang="en-GB" sz="2000" b="1" dirty="0">
                <a:solidFill>
                  <a:srgbClr val="006F81"/>
                </a:solidFill>
                <a:latin typeface="Arial" panose="020B0604020202020204" pitchFamily="34" charset="0"/>
                <a:cs typeface="Arial" panose="020B0604020202020204" pitchFamily="34" charset="0"/>
              </a:rPr>
              <a:t>Police National Legal Database (PNLD)</a:t>
            </a:r>
          </a:p>
          <a:p>
            <a:pPr marL="800100" lvl="1" indent="-342900">
              <a:buFont typeface="Arial" panose="020B0604020202020204" pitchFamily="34" charset="0"/>
              <a:buChar char="•"/>
            </a:pPr>
            <a:r>
              <a:rPr lang="en-GB" sz="2000" b="1" dirty="0">
                <a:solidFill>
                  <a:srgbClr val="006F81"/>
                </a:solidFill>
                <a:latin typeface="Arial" panose="020B0604020202020204" pitchFamily="34" charset="0"/>
                <a:cs typeface="Arial" panose="020B0604020202020204" pitchFamily="34" charset="0"/>
              </a:rPr>
              <a:t>National Child Abusive Images Database (CAID)</a:t>
            </a:r>
          </a:p>
          <a:p>
            <a:pPr marL="800100" lvl="1" indent="-342900">
              <a:buFont typeface="Arial" panose="020B0604020202020204" pitchFamily="34" charset="0"/>
              <a:buChar char="•"/>
            </a:pPr>
            <a:r>
              <a:rPr lang="en-GB" sz="2000" b="1" dirty="0">
                <a:solidFill>
                  <a:srgbClr val="006F81"/>
                </a:solidFill>
                <a:latin typeface="Arial" panose="020B0604020202020204" pitchFamily="34" charset="0"/>
                <a:cs typeface="Arial" panose="020B0604020202020204" pitchFamily="34" charset="0"/>
              </a:rPr>
              <a:t>Counter Terrorism Policing North East (CTPNE)</a:t>
            </a:r>
          </a:p>
          <a:p>
            <a:pPr marL="800100" lvl="1" indent="-342900">
              <a:buFont typeface="Arial" panose="020B0604020202020204" pitchFamily="34" charset="0"/>
              <a:buChar char="•"/>
            </a:pPr>
            <a:r>
              <a:rPr lang="en-GB" sz="2000" b="1" dirty="0">
                <a:solidFill>
                  <a:srgbClr val="006F81"/>
                </a:solidFill>
                <a:latin typeface="Arial" panose="020B0604020202020204" pitchFamily="34" charset="0"/>
                <a:cs typeface="Arial" panose="020B0604020202020204" pitchFamily="34" charset="0"/>
              </a:rPr>
              <a:t>Regional Organised Crime Unit Yorkshire and Humber (ROCU)</a:t>
            </a:r>
          </a:p>
          <a:p>
            <a:endParaRPr lang="en-GB" sz="2000" b="1" dirty="0">
              <a:solidFill>
                <a:srgbClr val="006F81"/>
              </a:solidFill>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Responsibility for </a:t>
            </a:r>
            <a:r>
              <a:rPr lang="en-GB" sz="2000" b="1" dirty="0">
                <a:solidFill>
                  <a:srgbClr val="006F81"/>
                </a:solidFill>
                <a:latin typeface="Arial" panose="020B0604020202020204" pitchFamily="34" charset="0"/>
                <a:cs typeface="Arial" panose="020B0604020202020204" pitchFamily="34" charset="0"/>
              </a:rPr>
              <a:t>NPAS</a:t>
            </a:r>
            <a:r>
              <a:rPr lang="en-GB" sz="2000" dirty="0">
                <a:latin typeface="Arial" panose="020B0604020202020204" pitchFamily="34" charset="0"/>
                <a:cs typeface="Arial" panose="020B0604020202020204" pitchFamily="34" charset="0"/>
              </a:rPr>
              <a:t> governance will transfer to the MCA in May, and will continue to </a:t>
            </a:r>
            <a:r>
              <a:rPr lang="en-GB" sz="2000" b="0" i="0" dirty="0">
                <a:effectLst/>
                <a:latin typeface="roboto-reg"/>
              </a:rPr>
              <a:t>provide borderless air support to the police forces across England and Wales from a national network of bases.</a:t>
            </a:r>
          </a:p>
          <a:p>
            <a:pPr marL="800100" lvl="1" indent="-342900">
              <a:buClr>
                <a:srgbClr val="006F81"/>
              </a:buClr>
              <a:buFont typeface="Arial" panose="020B0604020202020204" pitchFamily="34" charset="0"/>
              <a:buChar char="•"/>
            </a:pPr>
            <a:r>
              <a:rPr lang="en-GB" sz="2000" dirty="0">
                <a:latin typeface="roboto-reg"/>
                <a:cs typeface="Arial" panose="020B0604020202020204" pitchFamily="34" charset="0"/>
              </a:rPr>
              <a:t>Operational budget</a:t>
            </a:r>
          </a:p>
          <a:p>
            <a:pPr marL="800100" lvl="1" indent="-342900">
              <a:buClr>
                <a:srgbClr val="006F81"/>
              </a:buClr>
              <a:buFont typeface="Arial" panose="020B0604020202020204" pitchFamily="34" charset="0"/>
              <a:buChar char="•"/>
            </a:pPr>
            <a:r>
              <a:rPr lang="en-GB" sz="2000" dirty="0">
                <a:latin typeface="roboto-reg"/>
                <a:cs typeface="Arial" panose="020B0604020202020204" pitchFamily="34" charset="0"/>
              </a:rPr>
              <a:t>14 EC135 and EC145 helicopters</a:t>
            </a:r>
          </a:p>
          <a:p>
            <a:pPr marL="800100" lvl="1" indent="-342900">
              <a:buClr>
                <a:srgbClr val="006F81"/>
              </a:buClr>
              <a:buFont typeface="Arial" panose="020B0604020202020204" pitchFamily="34" charset="0"/>
              <a:buChar char="•"/>
            </a:pPr>
            <a:r>
              <a:rPr lang="en-GB" sz="2000" dirty="0">
                <a:latin typeface="roboto-reg"/>
                <a:cs typeface="Arial" panose="020B0604020202020204" pitchFamily="34" charset="0"/>
              </a:rPr>
              <a:t>4 fixed wing aeroplanes</a:t>
            </a:r>
          </a:p>
          <a:p>
            <a:pPr marL="800100" lvl="1" indent="-342900">
              <a:buClr>
                <a:srgbClr val="006F81"/>
              </a:buClr>
              <a:buFont typeface="Arial" panose="020B0604020202020204" pitchFamily="34" charset="0"/>
              <a:buChar char="•"/>
            </a:pPr>
            <a:r>
              <a:rPr lang="en-GB" sz="2000" dirty="0">
                <a:latin typeface="roboto-reg"/>
                <a:cs typeface="Arial" panose="020B0604020202020204" pitchFamily="34" charset="0"/>
              </a:rPr>
              <a:t>14 national bases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4715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8AAF03BD-758D-3241-B583-B153468AD89A}"/>
              </a:ext>
            </a:extLst>
          </p:cNvPr>
          <p:cNvSpPr txBox="1"/>
          <p:nvPr/>
        </p:nvSpPr>
        <p:spPr>
          <a:xfrm>
            <a:off x="458710" y="314365"/>
            <a:ext cx="11392327" cy="1666097"/>
          </a:xfrm>
          <a:prstGeom prst="rect">
            <a:avLst/>
          </a:prstGeom>
        </p:spPr>
        <p:txBody>
          <a:bodyPr wrap="square" lIns="0" tIns="0" rIns="0" bIns="0" rtlCol="0" anchor="t">
            <a:spAutoFit/>
          </a:bodyPr>
          <a:lstStyle/>
          <a:p>
            <a:pPr>
              <a:lnSpc>
                <a:spcPts val="6720"/>
              </a:lnSpc>
            </a:pPr>
            <a:r>
              <a:rPr lang="en-US" sz="4800" dirty="0">
                <a:solidFill>
                  <a:srgbClr val="09778C"/>
                </a:solidFill>
                <a:latin typeface="Circular Std"/>
                <a:ea typeface="Segoe UI"/>
                <a:cs typeface="Circular Std"/>
              </a:rPr>
              <a:t>West Yorkshire Police Demand</a:t>
            </a:r>
          </a:p>
          <a:p>
            <a:pPr>
              <a:lnSpc>
                <a:spcPts val="6720"/>
              </a:lnSpc>
            </a:pPr>
            <a:endParaRPr lang="en-US" sz="4800" dirty="0">
              <a:solidFill>
                <a:srgbClr val="09778C"/>
              </a:solidFill>
              <a:latin typeface="Circular Std"/>
              <a:ea typeface="Segoe UI"/>
              <a:cs typeface="Circular Std"/>
            </a:endParaRPr>
          </a:p>
        </p:txBody>
      </p:sp>
      <p:grpSp>
        <p:nvGrpSpPr>
          <p:cNvPr id="9" name="Group 2">
            <a:extLst>
              <a:ext uri="{FF2B5EF4-FFF2-40B4-BE49-F238E27FC236}">
                <a16:creationId xmlns:a16="http://schemas.microsoft.com/office/drawing/2014/main" id="{C4A7F147-1545-4CDF-81AB-C3EB326BEE1A}"/>
              </a:ext>
            </a:extLst>
          </p:cNvPr>
          <p:cNvGrpSpPr/>
          <p:nvPr/>
        </p:nvGrpSpPr>
        <p:grpSpPr>
          <a:xfrm>
            <a:off x="458710" y="1116776"/>
            <a:ext cx="11392327" cy="184829"/>
            <a:chOff x="0" y="255270"/>
            <a:chExt cx="5799570" cy="69850"/>
          </a:xfrm>
        </p:grpSpPr>
        <p:sp>
          <p:nvSpPr>
            <p:cNvPr id="10" name="Freeform 3">
              <a:extLst>
                <a:ext uri="{FF2B5EF4-FFF2-40B4-BE49-F238E27FC236}">
                  <a16:creationId xmlns:a16="http://schemas.microsoft.com/office/drawing/2014/main" id="{78030C9F-53B7-4678-9322-01898427F4A9}"/>
                </a:ext>
              </a:extLst>
            </p:cNvPr>
            <p:cNvSpPr/>
            <p:nvPr/>
          </p:nvSpPr>
          <p:spPr>
            <a:xfrm>
              <a:off x="0" y="255270"/>
              <a:ext cx="5799570" cy="69850"/>
            </a:xfrm>
            <a:custGeom>
              <a:avLst/>
              <a:gdLst/>
              <a:ahLst/>
              <a:cxnLst/>
              <a:rect l="l" t="t" r="r" b="b"/>
              <a:pathLst>
                <a:path w="5799570" h="69850">
                  <a:moveTo>
                    <a:pt x="5508740" y="0"/>
                  </a:moveTo>
                  <a:lnTo>
                    <a:pt x="0" y="0"/>
                  </a:lnTo>
                  <a:lnTo>
                    <a:pt x="0" y="69850"/>
                  </a:lnTo>
                  <a:lnTo>
                    <a:pt x="5799570" y="69850"/>
                  </a:lnTo>
                  <a:lnTo>
                    <a:pt x="5799570" y="0"/>
                  </a:lnTo>
                  <a:close/>
                </a:path>
              </a:pathLst>
            </a:custGeom>
            <a:solidFill>
              <a:srgbClr val="09778C"/>
            </a:solidFill>
          </p:spPr>
        </p:sp>
      </p:grpSp>
      <p:sp>
        <p:nvSpPr>
          <p:cNvPr id="2" name="Slide Number Placeholder 1">
            <a:extLst>
              <a:ext uri="{FF2B5EF4-FFF2-40B4-BE49-F238E27FC236}">
                <a16:creationId xmlns:a16="http://schemas.microsoft.com/office/drawing/2014/main" id="{942EC705-3DC6-41FB-9F93-2E679D0FE628}"/>
              </a:ext>
            </a:extLst>
          </p:cNvPr>
          <p:cNvSpPr>
            <a:spLocks noGrp="1"/>
          </p:cNvSpPr>
          <p:nvPr>
            <p:ph type="sldNum" sz="quarter" idx="12"/>
          </p:nvPr>
        </p:nvSpPr>
        <p:spPr/>
        <p:txBody>
          <a:bodyPr/>
          <a:lstStyle/>
          <a:p>
            <a:fld id="{5B677FDF-D2AF-4410-AFC3-756F983F8F84}" type="slidenum">
              <a:rPr lang="en-GB" smtClean="0"/>
              <a:t>14</a:t>
            </a:fld>
            <a:endParaRPr lang="en-GB"/>
          </a:p>
        </p:txBody>
      </p:sp>
      <p:sp>
        <p:nvSpPr>
          <p:cNvPr id="13" name="TextBox 12">
            <a:extLst>
              <a:ext uri="{FF2B5EF4-FFF2-40B4-BE49-F238E27FC236}">
                <a16:creationId xmlns:a16="http://schemas.microsoft.com/office/drawing/2014/main" id="{98FEB7A6-7608-45E0-8CF4-BC460B100D7F}"/>
              </a:ext>
            </a:extLst>
          </p:cNvPr>
          <p:cNvSpPr txBox="1"/>
          <p:nvPr/>
        </p:nvSpPr>
        <p:spPr>
          <a:xfrm>
            <a:off x="2661344" y="2837547"/>
            <a:ext cx="11392327" cy="707886"/>
          </a:xfrm>
          <a:prstGeom prst="rect">
            <a:avLst/>
          </a:prstGeom>
          <a:noFill/>
        </p:spPr>
        <p:txBody>
          <a:bodyPr wrap="square" lIns="91440" tIns="45720" rIns="91440" bIns="45720" anchor="t">
            <a:spAutoFit/>
          </a:bodyPr>
          <a:lstStyle/>
          <a:p>
            <a:r>
              <a:rPr lang="en-GB" sz="2000" dirty="0">
                <a:latin typeface="Arial"/>
                <a:ea typeface="Calibri" panose="020F0502020204030204" pitchFamily="34" charset="0"/>
                <a:cs typeface="Arial"/>
              </a:rPr>
              <a:t> </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lvl="1">
              <a:buClr>
                <a:srgbClr val="006F81"/>
              </a:buClr>
            </a:pPr>
            <a:endParaRPr lang="en-GB" sz="2000" dirty="0">
              <a:latin typeface="Arial"/>
              <a:cs typeface="Arial"/>
            </a:endParaRPr>
          </a:p>
        </p:txBody>
      </p:sp>
      <p:pic>
        <p:nvPicPr>
          <p:cNvPr id="1026" name="Picture 3" descr="cid:image001.png@01D71B0E.0B7ECB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493" y="1341438"/>
            <a:ext cx="5851525" cy="538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4807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8AAF03BD-758D-3241-B583-B153468AD89A}"/>
              </a:ext>
            </a:extLst>
          </p:cNvPr>
          <p:cNvSpPr txBox="1"/>
          <p:nvPr/>
        </p:nvSpPr>
        <p:spPr>
          <a:xfrm>
            <a:off x="458710" y="287471"/>
            <a:ext cx="11392327" cy="1666097"/>
          </a:xfrm>
          <a:prstGeom prst="rect">
            <a:avLst/>
          </a:prstGeom>
        </p:spPr>
        <p:txBody>
          <a:bodyPr wrap="square" lIns="0" tIns="0" rIns="0" bIns="0" rtlCol="0" anchor="t">
            <a:spAutoFit/>
          </a:bodyPr>
          <a:lstStyle/>
          <a:p>
            <a:pPr>
              <a:lnSpc>
                <a:spcPts val="6720"/>
              </a:lnSpc>
            </a:pPr>
            <a:r>
              <a:rPr lang="en-US" sz="4800">
                <a:solidFill>
                  <a:srgbClr val="09778C"/>
                </a:solidFill>
                <a:latin typeface="Circular Std"/>
                <a:ea typeface="Segoe UI"/>
                <a:cs typeface="Circular Std"/>
              </a:rPr>
              <a:t>Budgets</a:t>
            </a:r>
          </a:p>
          <a:p>
            <a:pPr>
              <a:lnSpc>
                <a:spcPts val="6720"/>
              </a:lnSpc>
            </a:pPr>
            <a:endParaRPr lang="en-US" sz="4800">
              <a:solidFill>
                <a:srgbClr val="09778C"/>
              </a:solidFill>
              <a:latin typeface="Circular Std"/>
              <a:ea typeface="Segoe UI"/>
              <a:cs typeface="Circular Std"/>
            </a:endParaRPr>
          </a:p>
        </p:txBody>
      </p:sp>
      <p:grpSp>
        <p:nvGrpSpPr>
          <p:cNvPr id="9" name="Group 2">
            <a:extLst>
              <a:ext uri="{FF2B5EF4-FFF2-40B4-BE49-F238E27FC236}">
                <a16:creationId xmlns:a16="http://schemas.microsoft.com/office/drawing/2014/main" id="{C4A7F147-1545-4CDF-81AB-C3EB326BEE1A}"/>
              </a:ext>
            </a:extLst>
          </p:cNvPr>
          <p:cNvGrpSpPr/>
          <p:nvPr/>
        </p:nvGrpSpPr>
        <p:grpSpPr>
          <a:xfrm>
            <a:off x="458710" y="1116776"/>
            <a:ext cx="11392327" cy="184829"/>
            <a:chOff x="0" y="255270"/>
            <a:chExt cx="5799570" cy="69850"/>
          </a:xfrm>
        </p:grpSpPr>
        <p:sp>
          <p:nvSpPr>
            <p:cNvPr id="10" name="Freeform 3">
              <a:extLst>
                <a:ext uri="{FF2B5EF4-FFF2-40B4-BE49-F238E27FC236}">
                  <a16:creationId xmlns:a16="http://schemas.microsoft.com/office/drawing/2014/main" id="{78030C9F-53B7-4678-9322-01898427F4A9}"/>
                </a:ext>
              </a:extLst>
            </p:cNvPr>
            <p:cNvSpPr/>
            <p:nvPr/>
          </p:nvSpPr>
          <p:spPr>
            <a:xfrm>
              <a:off x="0" y="255270"/>
              <a:ext cx="5799570" cy="69850"/>
            </a:xfrm>
            <a:custGeom>
              <a:avLst/>
              <a:gdLst/>
              <a:ahLst/>
              <a:cxnLst/>
              <a:rect l="l" t="t" r="r" b="b"/>
              <a:pathLst>
                <a:path w="5799570" h="69850">
                  <a:moveTo>
                    <a:pt x="5508740" y="0"/>
                  </a:moveTo>
                  <a:lnTo>
                    <a:pt x="0" y="0"/>
                  </a:lnTo>
                  <a:lnTo>
                    <a:pt x="0" y="69850"/>
                  </a:lnTo>
                  <a:lnTo>
                    <a:pt x="5799570" y="69850"/>
                  </a:lnTo>
                  <a:lnTo>
                    <a:pt x="5799570" y="0"/>
                  </a:lnTo>
                  <a:close/>
                </a:path>
              </a:pathLst>
            </a:custGeom>
            <a:solidFill>
              <a:srgbClr val="09778C"/>
            </a:solidFill>
          </p:spPr>
        </p:sp>
      </p:grpSp>
      <p:sp>
        <p:nvSpPr>
          <p:cNvPr id="2" name="Slide Number Placeholder 1">
            <a:extLst>
              <a:ext uri="{FF2B5EF4-FFF2-40B4-BE49-F238E27FC236}">
                <a16:creationId xmlns:a16="http://schemas.microsoft.com/office/drawing/2014/main" id="{942EC705-3DC6-41FB-9F93-2E679D0FE628}"/>
              </a:ext>
            </a:extLst>
          </p:cNvPr>
          <p:cNvSpPr>
            <a:spLocks noGrp="1"/>
          </p:cNvSpPr>
          <p:nvPr>
            <p:ph type="sldNum" sz="quarter" idx="12"/>
          </p:nvPr>
        </p:nvSpPr>
        <p:spPr/>
        <p:txBody>
          <a:bodyPr/>
          <a:lstStyle/>
          <a:p>
            <a:fld id="{5B677FDF-D2AF-4410-AFC3-756F983F8F84}" type="slidenum">
              <a:rPr lang="en-GB" smtClean="0"/>
              <a:t>15</a:t>
            </a:fld>
            <a:endParaRPr lang="en-GB"/>
          </a:p>
        </p:txBody>
      </p:sp>
      <p:sp>
        <p:nvSpPr>
          <p:cNvPr id="13" name="TextBox 12">
            <a:extLst>
              <a:ext uri="{FF2B5EF4-FFF2-40B4-BE49-F238E27FC236}">
                <a16:creationId xmlns:a16="http://schemas.microsoft.com/office/drawing/2014/main" id="{98FEB7A6-7608-45E0-8CF4-BC460B100D7F}"/>
              </a:ext>
            </a:extLst>
          </p:cNvPr>
          <p:cNvSpPr txBox="1"/>
          <p:nvPr/>
        </p:nvSpPr>
        <p:spPr>
          <a:xfrm>
            <a:off x="456026" y="1500872"/>
            <a:ext cx="11392327" cy="5016758"/>
          </a:xfrm>
          <a:prstGeom prst="rect">
            <a:avLst/>
          </a:prstGeom>
          <a:noFill/>
        </p:spPr>
        <p:txBody>
          <a:bodyPr wrap="square" lIns="91440" tIns="45720" rIns="91440" bIns="45720" anchor="t">
            <a:spAutoFit/>
          </a:bodyPr>
          <a:lstStyle/>
          <a:p>
            <a:r>
              <a:rPr lang="en-GB" sz="2000" b="1" dirty="0">
                <a:solidFill>
                  <a:srgbClr val="006F81"/>
                </a:solidFill>
                <a:latin typeface="Arial"/>
                <a:cs typeface="Arial"/>
              </a:rPr>
              <a:t>2021 / 2022 Budgets</a:t>
            </a:r>
          </a:p>
          <a:p>
            <a:pPr marL="800100" lvl="1" indent="-342900">
              <a:buClr>
                <a:srgbClr val="006F81"/>
              </a:buClr>
              <a:buFont typeface="Arial" panose="020B0604020202020204" pitchFamily="34" charset="0"/>
              <a:buChar char="•"/>
            </a:pPr>
            <a:r>
              <a:rPr lang="en-GB" sz="2000" dirty="0">
                <a:latin typeface="Arial"/>
                <a:ea typeface="Calibri" panose="020F0502020204030204" pitchFamily="34" charset="0"/>
                <a:cs typeface="Arial"/>
              </a:rPr>
              <a:t>£500m group net revenue budget. Within this total, the areas that are directly managed by the OPCC are:</a:t>
            </a:r>
          </a:p>
          <a:p>
            <a:pPr marL="800100" lvl="1" indent="-342900">
              <a:buClr>
                <a:srgbClr val="006F81"/>
              </a:buClr>
              <a:buFont typeface="Arial" panose="020B0604020202020204" pitchFamily="34" charset="0"/>
              <a:buChar char="•"/>
            </a:pPr>
            <a:r>
              <a:rPr lang="en-GB" sz="2000" dirty="0">
                <a:latin typeface="Arial"/>
                <a:ea typeface="Calibri" panose="020F0502020204030204" pitchFamily="34" charset="0"/>
                <a:cs typeface="Arial"/>
              </a:rPr>
              <a:t>£1.7m PCC office costs </a:t>
            </a:r>
            <a:endParaRPr lang="en-GB" sz="2000" dirty="0">
              <a:latin typeface="Arial" panose="020B0604020202020204" pitchFamily="34" charset="0"/>
              <a:ea typeface="Calibri" panose="020F0502020204030204" pitchFamily="34" charset="0"/>
              <a:cs typeface="Arial" panose="020B0604020202020204" pitchFamily="34" charset="0"/>
            </a:endParaRPr>
          </a:p>
          <a:p>
            <a:pPr marL="800100" lvl="1" indent="-342900">
              <a:buClr>
                <a:srgbClr val="006F81"/>
              </a:buClr>
              <a:buFont typeface="Arial" panose="020B0604020202020204" pitchFamily="34" charset="0"/>
              <a:buChar char="•"/>
            </a:pPr>
            <a:r>
              <a:rPr lang="en-GB" sz="2000" dirty="0">
                <a:latin typeface="Arial"/>
                <a:ea typeface="Calibri" panose="020F0502020204030204" pitchFamily="34" charset="0"/>
                <a:cs typeface="Arial"/>
              </a:rPr>
              <a:t>£5.2m Community Safety Fund </a:t>
            </a:r>
            <a:endParaRPr lang="en-GB" sz="2000" dirty="0">
              <a:latin typeface="Arial" panose="020B0604020202020204" pitchFamily="34" charset="0"/>
              <a:ea typeface="Calibri" panose="020F0502020204030204" pitchFamily="34" charset="0"/>
              <a:cs typeface="Arial" panose="020B0604020202020204" pitchFamily="34" charset="0"/>
            </a:endParaRPr>
          </a:p>
          <a:p>
            <a:endParaRPr lang="en-GB" sz="2000" dirty="0">
              <a:latin typeface="Arial"/>
              <a:cs typeface="Arial"/>
            </a:endParaRPr>
          </a:p>
          <a:p>
            <a:r>
              <a:rPr lang="en-GB" sz="2000" dirty="0">
                <a:latin typeface="Arial"/>
                <a:cs typeface="Arial"/>
              </a:rPr>
              <a:t>Around 75% of the budget is spent on </a:t>
            </a:r>
            <a:r>
              <a:rPr lang="en-GB" sz="2000" b="1" dirty="0">
                <a:solidFill>
                  <a:srgbClr val="006F81"/>
                </a:solidFill>
                <a:latin typeface="Arial"/>
                <a:cs typeface="Arial"/>
              </a:rPr>
              <a:t>staffing costs.</a:t>
            </a:r>
          </a:p>
          <a:p>
            <a:endParaRPr lang="en-GB" sz="2000" dirty="0">
              <a:latin typeface="Arial" panose="020B0604020202020204" pitchFamily="34" charset="0"/>
              <a:cs typeface="Arial" panose="020B0604020202020204" pitchFamily="34" charset="0"/>
            </a:endParaRPr>
          </a:p>
          <a:p>
            <a:r>
              <a:rPr lang="en-GB" sz="2000" dirty="0">
                <a:latin typeface="Arial"/>
                <a:cs typeface="Arial"/>
              </a:rPr>
              <a:t>The budget is set on an </a:t>
            </a:r>
            <a:r>
              <a:rPr lang="en-GB" sz="2000" b="1" dirty="0">
                <a:solidFill>
                  <a:srgbClr val="006F81"/>
                </a:solidFill>
                <a:latin typeface="Arial"/>
                <a:cs typeface="Arial"/>
              </a:rPr>
              <a:t>annual basis </a:t>
            </a:r>
            <a:r>
              <a:rPr lang="en-GB" sz="2000" dirty="0">
                <a:latin typeface="Arial"/>
                <a:cs typeface="Arial"/>
              </a:rPr>
              <a:t>by the PCC based on proposals from West Yorkshire Police.</a:t>
            </a:r>
          </a:p>
          <a:p>
            <a:endParaRPr lang="en-GB" sz="2000" dirty="0">
              <a:latin typeface="Arial" panose="020B0604020202020204" pitchFamily="34" charset="0"/>
              <a:cs typeface="Arial" panose="020B0604020202020204" pitchFamily="34" charset="0"/>
            </a:endParaRPr>
          </a:p>
          <a:p>
            <a:r>
              <a:rPr lang="en-GB" sz="2000" dirty="0">
                <a:latin typeface="Arial"/>
                <a:cs typeface="Arial"/>
              </a:rPr>
              <a:t>The PCC and Section 151 officer have a responsibility to make sure that a </a:t>
            </a:r>
            <a:r>
              <a:rPr lang="en-GB" sz="2000" b="1" dirty="0">
                <a:solidFill>
                  <a:srgbClr val="006F81"/>
                </a:solidFill>
                <a:latin typeface="Arial"/>
                <a:cs typeface="Arial"/>
              </a:rPr>
              <a:t>balanced budget </a:t>
            </a:r>
            <a:r>
              <a:rPr lang="en-GB" sz="2000" dirty="0">
                <a:latin typeface="Arial"/>
                <a:cs typeface="Arial"/>
              </a:rPr>
              <a:t>is set.</a:t>
            </a:r>
          </a:p>
          <a:p>
            <a:endParaRPr lang="en-GB" sz="2000" dirty="0">
              <a:latin typeface="Arial" panose="020B0604020202020204" pitchFamily="34" charset="0"/>
              <a:cs typeface="Arial" panose="020B0604020202020204" pitchFamily="34" charset="0"/>
            </a:endParaRPr>
          </a:p>
          <a:p>
            <a:r>
              <a:rPr lang="en-GB" sz="2000" dirty="0">
                <a:latin typeface="Arial"/>
                <a:cs typeface="Arial"/>
              </a:rPr>
              <a:t>In addition to the annual budget a </a:t>
            </a:r>
            <a:r>
              <a:rPr lang="en-GB" sz="2000" b="1" dirty="0">
                <a:solidFill>
                  <a:srgbClr val="006F81"/>
                </a:solidFill>
                <a:latin typeface="Arial"/>
                <a:cs typeface="Arial"/>
              </a:rPr>
              <a:t>medium-term forecast </a:t>
            </a:r>
            <a:r>
              <a:rPr lang="en-GB" sz="2000" dirty="0">
                <a:latin typeface="Arial"/>
                <a:cs typeface="Arial"/>
              </a:rPr>
              <a:t>is also produced by West Yorkshire Police and allows for medium term financial planning. </a:t>
            </a:r>
          </a:p>
          <a:p>
            <a:endParaRPr lang="en-GB" sz="2000" dirty="0">
              <a:latin typeface="Arial" panose="020B0604020202020204" pitchFamily="34" charset="0"/>
              <a:cs typeface="Arial" panose="020B0604020202020204" pitchFamily="34" charset="0"/>
            </a:endParaRPr>
          </a:p>
          <a:p>
            <a:pPr lvl="1">
              <a:buClr>
                <a:srgbClr val="006F81"/>
              </a:buClr>
            </a:pPr>
            <a:endParaRPr lang="en-GB" sz="2000" dirty="0">
              <a:latin typeface="Arial"/>
              <a:cs typeface="Arial"/>
            </a:endParaRPr>
          </a:p>
        </p:txBody>
      </p:sp>
    </p:spTree>
    <p:extLst>
      <p:ext uri="{BB962C8B-B14F-4D97-AF65-F5344CB8AC3E}">
        <p14:creationId xmlns:p14="http://schemas.microsoft.com/office/powerpoint/2010/main" val="660167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8AAF03BD-758D-3241-B583-B153468AD89A}"/>
              </a:ext>
            </a:extLst>
          </p:cNvPr>
          <p:cNvSpPr txBox="1"/>
          <p:nvPr/>
        </p:nvSpPr>
        <p:spPr>
          <a:xfrm>
            <a:off x="458710" y="314365"/>
            <a:ext cx="11392327" cy="806888"/>
          </a:xfrm>
          <a:prstGeom prst="rect">
            <a:avLst/>
          </a:prstGeom>
        </p:spPr>
        <p:txBody>
          <a:bodyPr wrap="square" lIns="0" tIns="0" rIns="0" bIns="0" rtlCol="0" anchor="t">
            <a:spAutoFit/>
          </a:bodyPr>
          <a:lstStyle/>
          <a:p>
            <a:pPr>
              <a:lnSpc>
                <a:spcPts val="6720"/>
              </a:lnSpc>
            </a:pPr>
            <a:r>
              <a:rPr lang="en-US" sz="4800" dirty="0">
                <a:solidFill>
                  <a:srgbClr val="09778C"/>
                </a:solidFill>
                <a:latin typeface="Circular Std"/>
                <a:ea typeface="Segoe UI"/>
                <a:cs typeface="Circular Std"/>
              </a:rPr>
              <a:t>Funding Sources</a:t>
            </a:r>
          </a:p>
        </p:txBody>
      </p:sp>
      <p:grpSp>
        <p:nvGrpSpPr>
          <p:cNvPr id="9" name="Group 2">
            <a:extLst>
              <a:ext uri="{FF2B5EF4-FFF2-40B4-BE49-F238E27FC236}">
                <a16:creationId xmlns:a16="http://schemas.microsoft.com/office/drawing/2014/main" id="{C4A7F147-1545-4CDF-81AB-C3EB326BEE1A}"/>
              </a:ext>
            </a:extLst>
          </p:cNvPr>
          <p:cNvGrpSpPr/>
          <p:nvPr/>
        </p:nvGrpSpPr>
        <p:grpSpPr>
          <a:xfrm>
            <a:off x="458710" y="1116776"/>
            <a:ext cx="11392327" cy="184829"/>
            <a:chOff x="0" y="255270"/>
            <a:chExt cx="5799570" cy="69850"/>
          </a:xfrm>
        </p:grpSpPr>
        <p:sp>
          <p:nvSpPr>
            <p:cNvPr id="10" name="Freeform 3">
              <a:extLst>
                <a:ext uri="{FF2B5EF4-FFF2-40B4-BE49-F238E27FC236}">
                  <a16:creationId xmlns:a16="http://schemas.microsoft.com/office/drawing/2014/main" id="{78030C9F-53B7-4678-9322-01898427F4A9}"/>
                </a:ext>
              </a:extLst>
            </p:cNvPr>
            <p:cNvSpPr/>
            <p:nvPr/>
          </p:nvSpPr>
          <p:spPr>
            <a:xfrm>
              <a:off x="0" y="255270"/>
              <a:ext cx="5799570" cy="69850"/>
            </a:xfrm>
            <a:custGeom>
              <a:avLst/>
              <a:gdLst/>
              <a:ahLst/>
              <a:cxnLst/>
              <a:rect l="l" t="t" r="r" b="b"/>
              <a:pathLst>
                <a:path w="5799570" h="69850">
                  <a:moveTo>
                    <a:pt x="5508740" y="0"/>
                  </a:moveTo>
                  <a:lnTo>
                    <a:pt x="0" y="0"/>
                  </a:lnTo>
                  <a:lnTo>
                    <a:pt x="0" y="69850"/>
                  </a:lnTo>
                  <a:lnTo>
                    <a:pt x="5799570" y="69850"/>
                  </a:lnTo>
                  <a:lnTo>
                    <a:pt x="5799570" y="0"/>
                  </a:lnTo>
                  <a:close/>
                </a:path>
              </a:pathLst>
            </a:custGeom>
            <a:solidFill>
              <a:srgbClr val="09778C"/>
            </a:solidFill>
          </p:spPr>
        </p:sp>
      </p:grpSp>
      <p:sp>
        <p:nvSpPr>
          <p:cNvPr id="2" name="Slide Number Placeholder 1">
            <a:extLst>
              <a:ext uri="{FF2B5EF4-FFF2-40B4-BE49-F238E27FC236}">
                <a16:creationId xmlns:a16="http://schemas.microsoft.com/office/drawing/2014/main" id="{942EC705-3DC6-41FB-9F93-2E679D0FE628}"/>
              </a:ext>
            </a:extLst>
          </p:cNvPr>
          <p:cNvSpPr>
            <a:spLocks noGrp="1"/>
          </p:cNvSpPr>
          <p:nvPr>
            <p:ph type="sldNum" sz="quarter" idx="12"/>
          </p:nvPr>
        </p:nvSpPr>
        <p:spPr/>
        <p:txBody>
          <a:bodyPr/>
          <a:lstStyle/>
          <a:p>
            <a:fld id="{5B677FDF-D2AF-4410-AFC3-756F983F8F84}" type="slidenum">
              <a:rPr lang="en-GB" smtClean="0"/>
              <a:t>16</a:t>
            </a:fld>
            <a:endParaRPr lang="en-GB"/>
          </a:p>
        </p:txBody>
      </p:sp>
      <p:sp>
        <p:nvSpPr>
          <p:cNvPr id="8" name="TextBox 7">
            <a:extLst>
              <a:ext uri="{FF2B5EF4-FFF2-40B4-BE49-F238E27FC236}">
                <a16:creationId xmlns:a16="http://schemas.microsoft.com/office/drawing/2014/main" id="{2622AC81-AF5E-4A02-A879-DBCD321AE52C}"/>
              </a:ext>
            </a:extLst>
          </p:cNvPr>
          <p:cNvSpPr txBox="1"/>
          <p:nvPr/>
        </p:nvSpPr>
        <p:spPr>
          <a:xfrm>
            <a:off x="458710" y="1535385"/>
            <a:ext cx="11392326" cy="6555641"/>
          </a:xfrm>
          <a:prstGeom prst="rect">
            <a:avLst/>
          </a:prstGeom>
          <a:noFill/>
        </p:spPr>
        <p:txBody>
          <a:bodyPr wrap="square" lIns="91440" tIns="45720" rIns="91440" bIns="45720" anchor="t">
            <a:spAutoFit/>
          </a:bodyPr>
          <a:lstStyle/>
          <a:p>
            <a:pPr eaLnBrk="1" hangingPunct="1"/>
            <a:r>
              <a:rPr lang="en-GB" altLang="en-US" sz="2000" b="1" dirty="0">
                <a:solidFill>
                  <a:srgbClr val="006F81"/>
                </a:solidFill>
                <a:latin typeface="Arial"/>
                <a:cs typeface="Arial"/>
              </a:rPr>
              <a:t>Annual net revenue funding </a:t>
            </a:r>
            <a:r>
              <a:rPr lang="en-GB" altLang="en-US" sz="2000" dirty="0">
                <a:latin typeface="Arial"/>
                <a:cs typeface="Arial"/>
              </a:rPr>
              <a:t>comes from two main sources</a:t>
            </a:r>
          </a:p>
          <a:p>
            <a:pPr marL="800100" lvl="1" indent="-342900">
              <a:buClr>
                <a:srgbClr val="006F81"/>
              </a:buClr>
              <a:buFont typeface="Arial" panose="020B0604020202020204" pitchFamily="34" charset="0"/>
              <a:buChar char="•"/>
            </a:pPr>
            <a:r>
              <a:rPr lang="en-GB" altLang="en-US" sz="2000" b="1" dirty="0">
                <a:latin typeface="Arial"/>
                <a:cs typeface="Arial"/>
              </a:rPr>
              <a:t>Central Government Funding</a:t>
            </a:r>
            <a:r>
              <a:rPr lang="en-GB" altLang="en-US" sz="2000" dirty="0">
                <a:latin typeface="Arial"/>
                <a:cs typeface="Arial"/>
              </a:rPr>
              <a:t> </a:t>
            </a:r>
            <a:endParaRPr lang="en-GB" sz="2000" dirty="0">
              <a:effectLst/>
              <a:latin typeface="Arial"/>
              <a:ea typeface="Calibri" panose="020F0502020204030204" pitchFamily="34" charset="0"/>
              <a:cs typeface="Arial"/>
            </a:endParaRPr>
          </a:p>
          <a:p>
            <a:pPr marL="800100" lvl="1" indent="-342900">
              <a:buClr>
                <a:srgbClr val="006F81"/>
              </a:buClr>
              <a:buFont typeface="Arial" panose="020B0604020202020204" pitchFamily="34" charset="0"/>
              <a:buChar char="•"/>
            </a:pPr>
            <a:r>
              <a:rPr lang="en-GB" altLang="en-US" sz="2000" b="1" dirty="0">
                <a:latin typeface="Arial"/>
                <a:cs typeface="Arial"/>
              </a:rPr>
              <a:t>Police Council Tax</a:t>
            </a:r>
            <a:r>
              <a:rPr lang="en-GB" altLang="en-US" sz="2000" dirty="0">
                <a:latin typeface="Arial"/>
                <a:cs typeface="Arial"/>
              </a:rPr>
              <a:t> (roughly eleven percent of the Council Tax that West Yorkshire pays funds policing). The Police Council Tax funding represents 28% of the revenue funding for West Yorkshire Police Group.</a:t>
            </a:r>
          </a:p>
          <a:p>
            <a:pPr lvl="1">
              <a:buClr>
                <a:srgbClr val="006F81"/>
              </a:buClr>
            </a:pPr>
            <a:endParaRPr lang="en-GB" altLang="en-US" sz="2000" b="1" dirty="0">
              <a:solidFill>
                <a:srgbClr val="006F81"/>
              </a:solidFill>
              <a:latin typeface="Arial"/>
              <a:cs typeface="Arial"/>
            </a:endParaRPr>
          </a:p>
          <a:p>
            <a:pPr>
              <a:buClr>
                <a:srgbClr val="006F81"/>
              </a:buClr>
            </a:pPr>
            <a:r>
              <a:rPr lang="en-GB" altLang="en-US" sz="2000" b="1" dirty="0">
                <a:solidFill>
                  <a:srgbClr val="006F81"/>
                </a:solidFill>
                <a:latin typeface="Arial"/>
                <a:cs typeface="Arial"/>
              </a:rPr>
              <a:t>Specific Grants </a:t>
            </a:r>
            <a:r>
              <a:rPr lang="en-GB" altLang="en-US" sz="2000" dirty="0">
                <a:latin typeface="Arial"/>
                <a:cs typeface="Arial"/>
              </a:rPr>
              <a:t>in addition to the above funding are received and ring-fenced for specific purposes through a direct grant from Central Government for example:</a:t>
            </a:r>
          </a:p>
          <a:p>
            <a:pPr marL="800100" lvl="1" indent="-342900">
              <a:buClr>
                <a:srgbClr val="006F81"/>
              </a:buClr>
              <a:buFont typeface="Arial" panose="020B0604020202020204" pitchFamily="34" charset="0"/>
              <a:buChar char="•"/>
            </a:pPr>
            <a:r>
              <a:rPr lang="en-GB" altLang="en-US" sz="2000" dirty="0">
                <a:latin typeface="Arial"/>
                <a:cs typeface="Arial"/>
              </a:rPr>
              <a:t>Violence Reduction Unit</a:t>
            </a:r>
          </a:p>
          <a:p>
            <a:pPr marL="800100" lvl="1" indent="-342900">
              <a:buClr>
                <a:srgbClr val="006F81"/>
              </a:buClr>
              <a:buFont typeface="Arial" panose="020B0604020202020204" pitchFamily="34" charset="0"/>
              <a:buChar char="•"/>
            </a:pPr>
            <a:r>
              <a:rPr lang="en-GB" altLang="en-US" sz="2000" dirty="0">
                <a:latin typeface="Arial"/>
                <a:cs typeface="Arial"/>
              </a:rPr>
              <a:t>Victims and Witnesses Fund Grant</a:t>
            </a:r>
          </a:p>
          <a:p>
            <a:pPr lvl="1">
              <a:buClr>
                <a:srgbClr val="006F81"/>
              </a:buClr>
            </a:pPr>
            <a:endParaRPr lang="en-GB" altLang="en-US" sz="2000" dirty="0">
              <a:latin typeface="Arial" panose="020B0604020202020204" pitchFamily="34" charset="0"/>
              <a:cs typeface="Arial" panose="020B0604020202020204" pitchFamily="34" charset="0"/>
            </a:endParaRPr>
          </a:p>
          <a:p>
            <a:r>
              <a:rPr lang="en-GB" altLang="en-US" sz="2000" b="1" dirty="0">
                <a:solidFill>
                  <a:srgbClr val="006F81"/>
                </a:solidFill>
                <a:latin typeface="Arial"/>
                <a:cs typeface="Arial"/>
              </a:rPr>
              <a:t>Capital funding </a:t>
            </a:r>
            <a:r>
              <a:rPr lang="en-GB" altLang="en-US" sz="2000" dirty="0">
                <a:latin typeface="Arial"/>
                <a:cs typeface="Arial"/>
              </a:rPr>
              <a:t>is through four main sources:</a:t>
            </a:r>
          </a:p>
          <a:p>
            <a:pPr marL="800100" lvl="1" indent="-342900">
              <a:buClr>
                <a:srgbClr val="006F81"/>
              </a:buClr>
              <a:buFont typeface="Arial" panose="020B0604020202020204" pitchFamily="34" charset="0"/>
              <a:buChar char="•"/>
            </a:pPr>
            <a:r>
              <a:rPr lang="en-GB" altLang="en-US" sz="2000" dirty="0">
                <a:latin typeface="Arial"/>
                <a:cs typeface="Arial"/>
              </a:rPr>
              <a:t>Capital receipts</a:t>
            </a:r>
          </a:p>
          <a:p>
            <a:pPr marL="800100" lvl="1" indent="-342900">
              <a:buClr>
                <a:srgbClr val="006F81"/>
              </a:buClr>
              <a:buFont typeface="Arial" panose="020B0604020202020204" pitchFamily="34" charset="0"/>
              <a:buChar char="•"/>
            </a:pPr>
            <a:r>
              <a:rPr lang="en-GB" altLang="en-US" sz="2000" dirty="0">
                <a:latin typeface="Arial"/>
                <a:cs typeface="Arial"/>
              </a:rPr>
              <a:t>Capital grant</a:t>
            </a:r>
          </a:p>
          <a:p>
            <a:pPr marL="800100" lvl="1" indent="-342900">
              <a:buClr>
                <a:srgbClr val="006F81"/>
              </a:buClr>
              <a:buFont typeface="Arial" panose="020B0604020202020204" pitchFamily="34" charset="0"/>
              <a:buChar char="•"/>
            </a:pPr>
            <a:r>
              <a:rPr lang="en-GB" altLang="en-US" sz="2000" dirty="0">
                <a:latin typeface="Arial"/>
                <a:cs typeface="Arial"/>
              </a:rPr>
              <a:t>Direct Revenue Funding</a:t>
            </a:r>
          </a:p>
          <a:p>
            <a:pPr marL="800100" lvl="1" indent="-342900">
              <a:buClr>
                <a:srgbClr val="006F81"/>
              </a:buClr>
              <a:buFont typeface="Arial" panose="020B0604020202020204" pitchFamily="34" charset="0"/>
              <a:buChar char="•"/>
            </a:pPr>
            <a:r>
              <a:rPr lang="en-GB" altLang="en-US" sz="2000" dirty="0">
                <a:latin typeface="Arial"/>
                <a:cs typeface="Arial"/>
              </a:rPr>
              <a:t>Borrowing</a:t>
            </a:r>
          </a:p>
          <a:p>
            <a:pPr marL="800100" lvl="1" indent="-342900">
              <a:buClr>
                <a:srgbClr val="006F81"/>
              </a:buClr>
              <a:buFont typeface="Arial" panose="020B0604020202020204" pitchFamily="34" charset="0"/>
              <a:buChar char="•"/>
            </a:pPr>
            <a:endParaRPr lang="en-GB" altLang="en-US" sz="2000" dirty="0">
              <a:latin typeface="Arial"/>
              <a:cs typeface="Arial"/>
            </a:endParaRPr>
          </a:p>
          <a:p>
            <a:pPr marL="800100" lvl="1" indent="-342900">
              <a:buClr>
                <a:srgbClr val="006F81"/>
              </a:buClr>
              <a:buFont typeface="Arial" panose="020B0604020202020204" pitchFamily="34" charset="0"/>
              <a:buChar char="•"/>
            </a:pPr>
            <a:endParaRPr lang="en-GB" altLang="en-US" sz="2000" dirty="0">
              <a:latin typeface="Arial"/>
              <a:cs typeface="Arial"/>
            </a:endParaRPr>
          </a:p>
          <a:p>
            <a:pPr>
              <a:buClr>
                <a:srgbClr val="006F81"/>
              </a:buClr>
            </a:pPr>
            <a:endParaRPr lang="en-GB" altLang="en-US" sz="2000" dirty="0">
              <a:latin typeface="Arial"/>
              <a:cs typeface="Arial"/>
            </a:endParaRPr>
          </a:p>
          <a:p>
            <a:pPr>
              <a:buClr>
                <a:srgbClr val="006F81"/>
              </a:buClr>
            </a:pPr>
            <a:endParaRPr lang="en-GB" altLang="en-US" sz="2000" b="1" dirty="0">
              <a:solidFill>
                <a:srgbClr val="006F81"/>
              </a:solidFill>
              <a:latin typeface="Arial"/>
              <a:cs typeface="Arial"/>
            </a:endParaRPr>
          </a:p>
          <a:p>
            <a:pPr marL="800100" lvl="1" indent="-342900">
              <a:buClr>
                <a:srgbClr val="006F81"/>
              </a:buClr>
              <a:buFont typeface="Arial" panose="020B0604020202020204" pitchFamily="34" charset="0"/>
              <a:buChar char="•"/>
            </a:pPr>
            <a:endParaRPr lang="en-GB" altLang="en-US" sz="2000" dirty="0">
              <a:latin typeface="Arial"/>
              <a:cs typeface="Arial"/>
            </a:endParaRPr>
          </a:p>
        </p:txBody>
      </p:sp>
    </p:spTree>
    <p:extLst>
      <p:ext uri="{BB962C8B-B14F-4D97-AF65-F5344CB8AC3E}">
        <p14:creationId xmlns:p14="http://schemas.microsoft.com/office/powerpoint/2010/main" val="2123517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303E"/>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E8345B-698C-43E2-B9A8-3A93E77D4C0E}"/>
              </a:ext>
            </a:extLst>
          </p:cNvPr>
          <p:cNvSpPr txBox="1"/>
          <p:nvPr/>
        </p:nvSpPr>
        <p:spPr>
          <a:xfrm>
            <a:off x="280737" y="3090446"/>
            <a:ext cx="11630526" cy="677109"/>
          </a:xfrm>
          <a:prstGeom prst="rect">
            <a:avLst/>
          </a:prstGeom>
          <a:noFill/>
        </p:spPr>
        <p:txBody>
          <a:bodyPr wrap="square" lIns="60960" tIns="30480" rIns="60960" bIns="3048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4000" b="1">
                <a:solidFill>
                  <a:schemeClr val="bg1"/>
                </a:solidFill>
                <a:latin typeface="Arial"/>
                <a:cs typeface="Arial"/>
              </a:rPr>
              <a:t>Transferring police and crime powers</a:t>
            </a:r>
          </a:p>
        </p:txBody>
      </p:sp>
    </p:spTree>
    <p:extLst>
      <p:ext uri="{BB962C8B-B14F-4D97-AF65-F5344CB8AC3E}">
        <p14:creationId xmlns:p14="http://schemas.microsoft.com/office/powerpoint/2010/main" val="2171418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8AAF03BD-758D-3241-B583-B153468AD89A}"/>
              </a:ext>
            </a:extLst>
          </p:cNvPr>
          <p:cNvSpPr txBox="1"/>
          <p:nvPr/>
        </p:nvSpPr>
        <p:spPr>
          <a:xfrm>
            <a:off x="458710" y="314365"/>
            <a:ext cx="11392327" cy="802079"/>
          </a:xfrm>
          <a:prstGeom prst="rect">
            <a:avLst/>
          </a:prstGeom>
        </p:spPr>
        <p:txBody>
          <a:bodyPr wrap="square" lIns="0" tIns="0" rIns="0" bIns="0" rtlCol="0" anchor="t">
            <a:spAutoFit/>
          </a:bodyPr>
          <a:lstStyle/>
          <a:p>
            <a:pPr>
              <a:lnSpc>
                <a:spcPts val="6720"/>
              </a:lnSpc>
            </a:pPr>
            <a:r>
              <a:rPr lang="en-US" sz="4800">
                <a:solidFill>
                  <a:srgbClr val="09778C"/>
                </a:solidFill>
                <a:latin typeface="Circular Std"/>
              </a:rPr>
              <a:t>Deputy Mayor for Policing and Crime</a:t>
            </a:r>
            <a:endParaRPr lang="en-US" sz="800" b="1">
              <a:solidFill>
                <a:srgbClr val="00838B"/>
              </a:solidFill>
              <a:latin typeface="Arial"/>
              <a:ea typeface="Segoe UI"/>
              <a:cs typeface="Segoe UI"/>
            </a:endParaRPr>
          </a:p>
        </p:txBody>
      </p:sp>
      <p:grpSp>
        <p:nvGrpSpPr>
          <p:cNvPr id="9" name="Group 2">
            <a:extLst>
              <a:ext uri="{FF2B5EF4-FFF2-40B4-BE49-F238E27FC236}">
                <a16:creationId xmlns:a16="http://schemas.microsoft.com/office/drawing/2014/main" id="{C4A7F147-1545-4CDF-81AB-C3EB326BEE1A}"/>
              </a:ext>
            </a:extLst>
          </p:cNvPr>
          <p:cNvGrpSpPr/>
          <p:nvPr/>
        </p:nvGrpSpPr>
        <p:grpSpPr>
          <a:xfrm>
            <a:off x="458710" y="1116776"/>
            <a:ext cx="11392327" cy="184829"/>
            <a:chOff x="0" y="255270"/>
            <a:chExt cx="5799570" cy="69850"/>
          </a:xfrm>
        </p:grpSpPr>
        <p:sp>
          <p:nvSpPr>
            <p:cNvPr id="10" name="Freeform 3">
              <a:extLst>
                <a:ext uri="{FF2B5EF4-FFF2-40B4-BE49-F238E27FC236}">
                  <a16:creationId xmlns:a16="http://schemas.microsoft.com/office/drawing/2014/main" id="{78030C9F-53B7-4678-9322-01898427F4A9}"/>
                </a:ext>
              </a:extLst>
            </p:cNvPr>
            <p:cNvSpPr/>
            <p:nvPr/>
          </p:nvSpPr>
          <p:spPr>
            <a:xfrm>
              <a:off x="0" y="255270"/>
              <a:ext cx="5799570" cy="69850"/>
            </a:xfrm>
            <a:custGeom>
              <a:avLst/>
              <a:gdLst/>
              <a:ahLst/>
              <a:cxnLst/>
              <a:rect l="l" t="t" r="r" b="b"/>
              <a:pathLst>
                <a:path w="5799570" h="69850">
                  <a:moveTo>
                    <a:pt x="5508740" y="0"/>
                  </a:moveTo>
                  <a:lnTo>
                    <a:pt x="0" y="0"/>
                  </a:lnTo>
                  <a:lnTo>
                    <a:pt x="0" y="69850"/>
                  </a:lnTo>
                  <a:lnTo>
                    <a:pt x="5799570" y="69850"/>
                  </a:lnTo>
                  <a:lnTo>
                    <a:pt x="5799570" y="0"/>
                  </a:lnTo>
                  <a:close/>
                </a:path>
              </a:pathLst>
            </a:custGeom>
            <a:solidFill>
              <a:srgbClr val="09778C"/>
            </a:solidFill>
          </p:spPr>
        </p:sp>
      </p:grpSp>
      <p:graphicFrame>
        <p:nvGraphicFramePr>
          <p:cNvPr id="16" name="Diagram 15">
            <a:extLst>
              <a:ext uri="{FF2B5EF4-FFF2-40B4-BE49-F238E27FC236}">
                <a16:creationId xmlns:a16="http://schemas.microsoft.com/office/drawing/2014/main" id="{03FFB811-2B49-4497-BB32-790F7231CBFF}"/>
              </a:ext>
            </a:extLst>
          </p:cNvPr>
          <p:cNvGraphicFramePr/>
          <p:nvPr>
            <p:extLst>
              <p:ext uri="{D42A27DB-BD31-4B8C-83A1-F6EECF244321}">
                <p14:modId xmlns:p14="http://schemas.microsoft.com/office/powerpoint/2010/main" val="2811370745"/>
              </p:ext>
            </p:extLst>
          </p:nvPr>
        </p:nvGraphicFramePr>
        <p:xfrm>
          <a:off x="2516697" y="1963024"/>
          <a:ext cx="6889154" cy="35955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7155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8AAF03BD-758D-3241-B583-B153468AD89A}"/>
              </a:ext>
            </a:extLst>
          </p:cNvPr>
          <p:cNvSpPr txBox="1"/>
          <p:nvPr/>
        </p:nvSpPr>
        <p:spPr>
          <a:xfrm>
            <a:off x="458710" y="314365"/>
            <a:ext cx="11392327" cy="806888"/>
          </a:xfrm>
          <a:prstGeom prst="rect">
            <a:avLst/>
          </a:prstGeom>
        </p:spPr>
        <p:txBody>
          <a:bodyPr wrap="square" lIns="0" tIns="0" rIns="0" bIns="0" rtlCol="0" anchor="t">
            <a:spAutoFit/>
          </a:bodyPr>
          <a:lstStyle/>
          <a:p>
            <a:pPr>
              <a:lnSpc>
                <a:spcPts val="6720"/>
              </a:lnSpc>
            </a:pPr>
            <a:r>
              <a:rPr lang="en-US" sz="4800">
                <a:solidFill>
                  <a:srgbClr val="09778C"/>
                </a:solidFill>
                <a:latin typeface="Circular Std"/>
                <a:ea typeface="Segoe UI"/>
                <a:cs typeface="Circular Std"/>
              </a:rPr>
              <a:t>Mayoral functions and delegation</a:t>
            </a:r>
          </a:p>
        </p:txBody>
      </p:sp>
      <p:grpSp>
        <p:nvGrpSpPr>
          <p:cNvPr id="9" name="Group 2">
            <a:extLst>
              <a:ext uri="{FF2B5EF4-FFF2-40B4-BE49-F238E27FC236}">
                <a16:creationId xmlns:a16="http://schemas.microsoft.com/office/drawing/2014/main" id="{C4A7F147-1545-4CDF-81AB-C3EB326BEE1A}"/>
              </a:ext>
            </a:extLst>
          </p:cNvPr>
          <p:cNvGrpSpPr/>
          <p:nvPr/>
        </p:nvGrpSpPr>
        <p:grpSpPr>
          <a:xfrm>
            <a:off x="458710" y="1116776"/>
            <a:ext cx="11392327" cy="184829"/>
            <a:chOff x="0" y="255270"/>
            <a:chExt cx="5799570" cy="69850"/>
          </a:xfrm>
        </p:grpSpPr>
        <p:sp>
          <p:nvSpPr>
            <p:cNvPr id="10" name="Freeform 3">
              <a:extLst>
                <a:ext uri="{FF2B5EF4-FFF2-40B4-BE49-F238E27FC236}">
                  <a16:creationId xmlns:a16="http://schemas.microsoft.com/office/drawing/2014/main" id="{78030C9F-53B7-4678-9322-01898427F4A9}"/>
                </a:ext>
              </a:extLst>
            </p:cNvPr>
            <p:cNvSpPr/>
            <p:nvPr/>
          </p:nvSpPr>
          <p:spPr>
            <a:xfrm>
              <a:off x="0" y="255270"/>
              <a:ext cx="5799570" cy="69850"/>
            </a:xfrm>
            <a:custGeom>
              <a:avLst/>
              <a:gdLst/>
              <a:ahLst/>
              <a:cxnLst/>
              <a:rect l="l" t="t" r="r" b="b"/>
              <a:pathLst>
                <a:path w="5799570" h="69850">
                  <a:moveTo>
                    <a:pt x="5508740" y="0"/>
                  </a:moveTo>
                  <a:lnTo>
                    <a:pt x="0" y="0"/>
                  </a:lnTo>
                  <a:lnTo>
                    <a:pt x="0" y="69850"/>
                  </a:lnTo>
                  <a:lnTo>
                    <a:pt x="5799570" y="69850"/>
                  </a:lnTo>
                  <a:lnTo>
                    <a:pt x="5799570" y="0"/>
                  </a:lnTo>
                  <a:close/>
                </a:path>
              </a:pathLst>
            </a:custGeom>
            <a:solidFill>
              <a:srgbClr val="09778C"/>
            </a:solidFill>
          </p:spPr>
        </p:sp>
      </p:grpSp>
      <p:sp>
        <p:nvSpPr>
          <p:cNvPr id="2" name="TextBox 1">
            <a:extLst>
              <a:ext uri="{FF2B5EF4-FFF2-40B4-BE49-F238E27FC236}">
                <a16:creationId xmlns:a16="http://schemas.microsoft.com/office/drawing/2014/main" id="{DEDC43C3-49AC-0B47-8686-0B20D31CF775}"/>
              </a:ext>
            </a:extLst>
          </p:cNvPr>
          <p:cNvSpPr txBox="1"/>
          <p:nvPr/>
        </p:nvSpPr>
        <p:spPr>
          <a:xfrm>
            <a:off x="458710" y="1424790"/>
            <a:ext cx="11392327" cy="4678204"/>
          </a:xfrm>
          <a:prstGeom prst="rect">
            <a:avLst/>
          </a:prstGeom>
          <a:noFill/>
        </p:spPr>
        <p:txBody>
          <a:bodyPr wrap="square" lIns="60960" tIns="30480" rIns="60960" bIns="30480" rtlCol="0" anchor="t">
            <a:spAutoFit/>
          </a:bodyPr>
          <a:lstStyle/>
          <a:p>
            <a:r>
              <a:rPr lang="en-GB" sz="2000" b="1">
                <a:solidFill>
                  <a:srgbClr val="006F81"/>
                </a:solidFill>
                <a:latin typeface="Arial"/>
                <a:cs typeface="Arial"/>
              </a:rPr>
              <a:t>Key PCC functions will be:</a:t>
            </a:r>
          </a:p>
          <a:p>
            <a:pPr marL="742950" lvl="1" indent="-285750">
              <a:buClr>
                <a:srgbClr val="006F81"/>
              </a:buClr>
              <a:buFont typeface="Arial" panose="020B0604020202020204" pitchFamily="34" charset="0"/>
              <a:buChar char="•"/>
            </a:pPr>
            <a:r>
              <a:rPr lang="en-GB" sz="2000">
                <a:latin typeface="Arial"/>
                <a:cs typeface="Arial"/>
              </a:rPr>
              <a:t>secure the maintenance of an efficient and effective police force and hold the Chief Constable to account</a:t>
            </a:r>
          </a:p>
          <a:p>
            <a:pPr marL="742950" lvl="1" indent="-285750">
              <a:buClr>
                <a:srgbClr val="006F81"/>
              </a:buClr>
              <a:buFont typeface="Arial" panose="020B0604020202020204" pitchFamily="34" charset="0"/>
              <a:buChar char="•"/>
            </a:pPr>
            <a:r>
              <a:rPr lang="en-GB" sz="2000">
                <a:latin typeface="Arial"/>
                <a:cs typeface="Arial"/>
              </a:rPr>
              <a:t>issue a Police and Crime Plan</a:t>
            </a:r>
          </a:p>
          <a:p>
            <a:endParaRPr lang="en-GB" sz="2000">
              <a:latin typeface="Arial" panose="020B0604020202020204" pitchFamily="34" charset="0"/>
              <a:cs typeface="Arial" panose="020B0604020202020204" pitchFamily="34" charset="0"/>
            </a:endParaRPr>
          </a:p>
          <a:p>
            <a:r>
              <a:rPr lang="en-GB" sz="2000" b="1">
                <a:solidFill>
                  <a:srgbClr val="006F81"/>
                </a:solidFill>
                <a:latin typeface="Arial"/>
                <a:cs typeface="Arial"/>
              </a:rPr>
              <a:t>Only the Mayor can:</a:t>
            </a:r>
          </a:p>
          <a:p>
            <a:pPr marL="742950" lvl="1" indent="-285750">
              <a:buClr>
                <a:srgbClr val="006F81"/>
              </a:buClr>
              <a:buFont typeface="Arial" panose="020B0604020202020204" pitchFamily="34" charset="0"/>
              <a:buChar char="•"/>
            </a:pPr>
            <a:r>
              <a:rPr lang="en-GB" sz="2000">
                <a:latin typeface="Arial"/>
                <a:cs typeface="Arial"/>
              </a:rPr>
              <a:t>issue a Police and Crime Plan</a:t>
            </a:r>
          </a:p>
          <a:p>
            <a:pPr marL="742950" lvl="1" indent="-285750">
              <a:buClr>
                <a:srgbClr val="006F81"/>
              </a:buClr>
              <a:buFont typeface="Arial" panose="020B0604020202020204" pitchFamily="34" charset="0"/>
              <a:buChar char="•"/>
            </a:pPr>
            <a:r>
              <a:rPr lang="en-GB" sz="2000">
                <a:latin typeface="Arial"/>
                <a:cs typeface="Arial"/>
              </a:rPr>
              <a:t>calculate a council tax or budget requirement</a:t>
            </a:r>
          </a:p>
          <a:p>
            <a:pPr marL="742950" lvl="1" indent="-285750">
              <a:buClr>
                <a:srgbClr val="006F81"/>
              </a:buClr>
              <a:buFont typeface="Arial" panose="020B0604020202020204" pitchFamily="34" charset="0"/>
              <a:buChar char="•"/>
            </a:pPr>
            <a:r>
              <a:rPr lang="en-GB" sz="2000">
                <a:latin typeface="Arial"/>
                <a:cs typeface="Arial"/>
              </a:rPr>
              <a:t>appoint, suspend, or call on a Chief Constable to retire or resign</a:t>
            </a:r>
          </a:p>
          <a:p>
            <a:endParaRPr lang="en-GB" sz="2000">
              <a:latin typeface="Arial"/>
              <a:cs typeface="Arial"/>
            </a:endParaRPr>
          </a:p>
          <a:p>
            <a:r>
              <a:rPr lang="en-GB" sz="2000" b="1">
                <a:solidFill>
                  <a:srgbClr val="006F81"/>
                </a:solidFill>
                <a:latin typeface="Arial"/>
                <a:cs typeface="Arial"/>
              </a:rPr>
              <a:t>Some PCC Functions can only be exercised by the Mayor or delegated to the Deputy Mayor of Policing and Crime:</a:t>
            </a:r>
            <a:endParaRPr lang="en-GB" b="1">
              <a:solidFill>
                <a:srgbClr val="006F81"/>
              </a:solidFill>
            </a:endParaRPr>
          </a:p>
          <a:p>
            <a:pPr marL="742950" lvl="1" indent="-285750">
              <a:buClr>
                <a:srgbClr val="006F81"/>
              </a:buClr>
              <a:buFont typeface="Arial" panose="020B0604020202020204" pitchFamily="34" charset="0"/>
              <a:buChar char="•"/>
            </a:pPr>
            <a:r>
              <a:rPr lang="en-GB" sz="2000">
                <a:latin typeface="Arial"/>
                <a:cs typeface="Arial"/>
              </a:rPr>
              <a:t>determine police and crime objectives</a:t>
            </a:r>
          </a:p>
          <a:p>
            <a:pPr marL="742950" lvl="1" indent="-285750">
              <a:buClr>
                <a:srgbClr val="006F81"/>
              </a:buClr>
              <a:buFont typeface="Arial" panose="020B0604020202020204" pitchFamily="34" charset="0"/>
              <a:buChar char="•"/>
            </a:pPr>
            <a:r>
              <a:rPr lang="en-GB" sz="2000">
                <a:latin typeface="Arial"/>
                <a:cs typeface="Arial"/>
              </a:rPr>
              <a:t>attend a meeting of the Police and Crime Panel</a:t>
            </a:r>
          </a:p>
          <a:p>
            <a:pPr marL="742950" lvl="1" indent="-285750">
              <a:buClr>
                <a:srgbClr val="006F81"/>
              </a:buClr>
              <a:buFont typeface="Arial" panose="020B0604020202020204" pitchFamily="34" charset="0"/>
              <a:buChar char="•"/>
            </a:pPr>
            <a:r>
              <a:rPr lang="en-GB" sz="2000">
                <a:latin typeface="Arial"/>
                <a:cs typeface="Arial"/>
              </a:rPr>
              <a:t>prepare an annual report</a:t>
            </a:r>
          </a:p>
        </p:txBody>
      </p:sp>
      <p:sp>
        <p:nvSpPr>
          <p:cNvPr id="3" name="Slide Number Placeholder 2">
            <a:extLst>
              <a:ext uri="{FF2B5EF4-FFF2-40B4-BE49-F238E27FC236}">
                <a16:creationId xmlns:a16="http://schemas.microsoft.com/office/drawing/2014/main" id="{A412A447-57C2-4D2B-B946-F3B9A274E315}"/>
              </a:ext>
            </a:extLst>
          </p:cNvPr>
          <p:cNvSpPr>
            <a:spLocks noGrp="1"/>
          </p:cNvSpPr>
          <p:nvPr>
            <p:ph type="sldNum" sz="quarter" idx="12"/>
          </p:nvPr>
        </p:nvSpPr>
        <p:spPr/>
        <p:txBody>
          <a:bodyPr/>
          <a:lstStyle/>
          <a:p>
            <a:fld id="{5B677FDF-D2AF-4410-AFC3-756F983F8F84}" type="slidenum">
              <a:rPr lang="en-GB" smtClean="0"/>
              <a:t>19</a:t>
            </a:fld>
            <a:endParaRPr lang="en-GB"/>
          </a:p>
        </p:txBody>
      </p:sp>
    </p:spTree>
    <p:extLst>
      <p:ext uri="{BB962C8B-B14F-4D97-AF65-F5344CB8AC3E}">
        <p14:creationId xmlns:p14="http://schemas.microsoft.com/office/powerpoint/2010/main" val="3485616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8AAF03BD-758D-3241-B583-B153468AD89A}"/>
              </a:ext>
            </a:extLst>
          </p:cNvPr>
          <p:cNvSpPr txBox="1"/>
          <p:nvPr/>
        </p:nvSpPr>
        <p:spPr>
          <a:xfrm>
            <a:off x="458710" y="314365"/>
            <a:ext cx="11392327" cy="802079"/>
          </a:xfrm>
          <a:prstGeom prst="rect">
            <a:avLst/>
          </a:prstGeom>
        </p:spPr>
        <p:txBody>
          <a:bodyPr wrap="square" lIns="0" tIns="0" rIns="0" bIns="0" rtlCol="0" anchor="t">
            <a:spAutoFit/>
          </a:bodyPr>
          <a:lstStyle/>
          <a:p>
            <a:pPr>
              <a:lnSpc>
                <a:spcPts val="6720"/>
              </a:lnSpc>
            </a:pPr>
            <a:r>
              <a:rPr lang="en-US" sz="4800">
                <a:solidFill>
                  <a:srgbClr val="09778C"/>
                </a:solidFill>
                <a:latin typeface="Circular Std"/>
                <a:cs typeface="Segoe UI"/>
              </a:rPr>
              <a:t>Contents </a:t>
            </a:r>
            <a:endParaRPr lang="en-US"/>
          </a:p>
        </p:txBody>
      </p:sp>
      <p:grpSp>
        <p:nvGrpSpPr>
          <p:cNvPr id="9" name="Group 2">
            <a:extLst>
              <a:ext uri="{FF2B5EF4-FFF2-40B4-BE49-F238E27FC236}">
                <a16:creationId xmlns:a16="http://schemas.microsoft.com/office/drawing/2014/main" id="{C4A7F147-1545-4CDF-81AB-C3EB326BEE1A}"/>
              </a:ext>
            </a:extLst>
          </p:cNvPr>
          <p:cNvGrpSpPr/>
          <p:nvPr/>
        </p:nvGrpSpPr>
        <p:grpSpPr>
          <a:xfrm>
            <a:off x="458710" y="1116776"/>
            <a:ext cx="11392327" cy="184829"/>
            <a:chOff x="0" y="255270"/>
            <a:chExt cx="5799570" cy="69850"/>
          </a:xfrm>
        </p:grpSpPr>
        <p:sp>
          <p:nvSpPr>
            <p:cNvPr id="10" name="Freeform 3">
              <a:extLst>
                <a:ext uri="{FF2B5EF4-FFF2-40B4-BE49-F238E27FC236}">
                  <a16:creationId xmlns:a16="http://schemas.microsoft.com/office/drawing/2014/main" id="{78030C9F-53B7-4678-9322-01898427F4A9}"/>
                </a:ext>
              </a:extLst>
            </p:cNvPr>
            <p:cNvSpPr/>
            <p:nvPr/>
          </p:nvSpPr>
          <p:spPr>
            <a:xfrm>
              <a:off x="0" y="255270"/>
              <a:ext cx="5799570" cy="69850"/>
            </a:xfrm>
            <a:custGeom>
              <a:avLst/>
              <a:gdLst/>
              <a:ahLst/>
              <a:cxnLst/>
              <a:rect l="l" t="t" r="r" b="b"/>
              <a:pathLst>
                <a:path w="5799570" h="69850">
                  <a:moveTo>
                    <a:pt x="5508740" y="0"/>
                  </a:moveTo>
                  <a:lnTo>
                    <a:pt x="0" y="0"/>
                  </a:lnTo>
                  <a:lnTo>
                    <a:pt x="0" y="69850"/>
                  </a:lnTo>
                  <a:lnTo>
                    <a:pt x="5799570" y="69850"/>
                  </a:lnTo>
                  <a:lnTo>
                    <a:pt x="5799570" y="0"/>
                  </a:lnTo>
                  <a:close/>
                </a:path>
              </a:pathLst>
            </a:custGeom>
            <a:solidFill>
              <a:srgbClr val="09778C"/>
            </a:solidFill>
          </p:spPr>
        </p:sp>
      </p:grpSp>
      <p:sp>
        <p:nvSpPr>
          <p:cNvPr id="2" name="TextBox 1">
            <a:extLst>
              <a:ext uri="{FF2B5EF4-FFF2-40B4-BE49-F238E27FC236}">
                <a16:creationId xmlns:a16="http://schemas.microsoft.com/office/drawing/2014/main" id="{DEDC43C3-49AC-0B47-8686-0B20D31CF775}"/>
              </a:ext>
            </a:extLst>
          </p:cNvPr>
          <p:cNvSpPr txBox="1"/>
          <p:nvPr/>
        </p:nvSpPr>
        <p:spPr>
          <a:xfrm>
            <a:off x="458709" y="1137221"/>
            <a:ext cx="7750341" cy="353943"/>
          </a:xfrm>
          <a:prstGeom prst="rect">
            <a:avLst/>
          </a:prstGeom>
          <a:noFill/>
        </p:spPr>
        <p:txBody>
          <a:bodyPr wrap="square" lIns="60960" tIns="30480" rIns="60960" bIns="30480" rtlCol="0" anchor="t">
            <a:spAutoFit/>
          </a:bodyPr>
          <a:lstStyle/>
          <a:p>
            <a:endParaRPr lang="en-US" sz="1900" b="1">
              <a:latin typeface="Arial"/>
              <a:cs typeface="Arial"/>
            </a:endParaRPr>
          </a:p>
        </p:txBody>
      </p:sp>
      <p:sp>
        <p:nvSpPr>
          <p:cNvPr id="3" name="Slide Number Placeholder 2">
            <a:extLst>
              <a:ext uri="{FF2B5EF4-FFF2-40B4-BE49-F238E27FC236}">
                <a16:creationId xmlns:a16="http://schemas.microsoft.com/office/drawing/2014/main" id="{A19615FB-F320-4A7B-BCE9-8D83328D921E}"/>
              </a:ext>
            </a:extLst>
          </p:cNvPr>
          <p:cNvSpPr>
            <a:spLocks noGrp="1"/>
          </p:cNvSpPr>
          <p:nvPr>
            <p:ph type="sldNum" sz="quarter" idx="12"/>
          </p:nvPr>
        </p:nvSpPr>
        <p:spPr/>
        <p:txBody>
          <a:bodyPr/>
          <a:lstStyle/>
          <a:p>
            <a:fld id="{5B677FDF-D2AF-4410-AFC3-756F983F8F84}" type="slidenum">
              <a:rPr lang="en-GB" smtClean="0"/>
              <a:t>2</a:t>
            </a:fld>
            <a:endParaRPr lang="en-GB"/>
          </a:p>
        </p:txBody>
      </p:sp>
      <p:sp>
        <p:nvSpPr>
          <p:cNvPr id="5" name="TextBox 4">
            <a:extLst>
              <a:ext uri="{FF2B5EF4-FFF2-40B4-BE49-F238E27FC236}">
                <a16:creationId xmlns:a16="http://schemas.microsoft.com/office/drawing/2014/main" id="{F62E2164-3EF9-4B94-AB21-D6A1AB2D0CC1}"/>
              </a:ext>
            </a:extLst>
          </p:cNvPr>
          <p:cNvSpPr txBox="1"/>
          <p:nvPr/>
        </p:nvSpPr>
        <p:spPr>
          <a:xfrm>
            <a:off x="456745" y="1573938"/>
            <a:ext cx="11394292"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Arial"/>
                <a:cs typeface="Arial"/>
              </a:rPr>
              <a:t>1. Introductions</a:t>
            </a:r>
            <a:endParaRPr lang="en-US"/>
          </a:p>
          <a:p>
            <a:pPr marL="457200" indent="-457200">
              <a:buAutoNum type="arabicPeriod"/>
            </a:pPr>
            <a:endParaRPr lang="en-US" sz="2000">
              <a:latin typeface="Arial"/>
              <a:cs typeface="Arial"/>
            </a:endParaRPr>
          </a:p>
          <a:p>
            <a:r>
              <a:rPr lang="en-US" sz="2000">
                <a:latin typeface="Arial"/>
                <a:cs typeface="Arial"/>
              </a:rPr>
              <a:t>2. Current position, funding and budgets</a:t>
            </a:r>
          </a:p>
          <a:p>
            <a:endParaRPr lang="en-US" sz="2000">
              <a:latin typeface="Arial"/>
              <a:cs typeface="Arial"/>
            </a:endParaRPr>
          </a:p>
          <a:p>
            <a:r>
              <a:rPr lang="en-US" sz="2000">
                <a:latin typeface="Arial"/>
                <a:cs typeface="Arial"/>
              </a:rPr>
              <a:t>3. Transferring policing and crime functions</a:t>
            </a:r>
          </a:p>
          <a:p>
            <a:endParaRPr lang="en-US" sz="2000">
              <a:latin typeface="Arial"/>
              <a:cs typeface="Arial"/>
            </a:endParaRPr>
          </a:p>
          <a:p>
            <a:r>
              <a:rPr lang="en-US" sz="2000">
                <a:latin typeface="Arial"/>
                <a:cs typeface="Arial"/>
              </a:rPr>
              <a:t>4. </a:t>
            </a:r>
            <a:r>
              <a:rPr lang="en-US" sz="2000" err="1">
                <a:latin typeface="Arial"/>
                <a:cs typeface="Arial"/>
              </a:rPr>
              <a:t>Organisational</a:t>
            </a:r>
            <a:r>
              <a:rPr lang="en-US" sz="2000">
                <a:latin typeface="Arial"/>
                <a:cs typeface="Arial"/>
              </a:rPr>
              <a:t> structure </a:t>
            </a:r>
          </a:p>
          <a:p>
            <a:endParaRPr lang="en-US" sz="2000">
              <a:latin typeface="Arial"/>
              <a:cs typeface="Arial"/>
            </a:endParaRPr>
          </a:p>
          <a:p>
            <a:r>
              <a:rPr lang="en-US" sz="2000">
                <a:latin typeface="Arial"/>
                <a:cs typeface="Arial"/>
              </a:rPr>
              <a:t>5. Questions</a:t>
            </a:r>
          </a:p>
          <a:p>
            <a:endParaRPr lang="en-US" sz="2000">
              <a:latin typeface="Arial"/>
              <a:cs typeface="Arial"/>
            </a:endParaRPr>
          </a:p>
          <a:p>
            <a:endParaRPr lang="en-US" sz="2000">
              <a:latin typeface="Arial"/>
              <a:cs typeface="Arial"/>
            </a:endParaRPr>
          </a:p>
          <a:p>
            <a:endParaRPr lang="en-US" sz="2000">
              <a:latin typeface="Arial"/>
              <a:cs typeface="Arial"/>
            </a:endParaRPr>
          </a:p>
        </p:txBody>
      </p:sp>
    </p:spTree>
    <p:extLst>
      <p:ext uri="{BB962C8B-B14F-4D97-AF65-F5344CB8AC3E}">
        <p14:creationId xmlns:p14="http://schemas.microsoft.com/office/powerpoint/2010/main" val="1271995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8AAF03BD-758D-3241-B583-B153468AD89A}"/>
              </a:ext>
            </a:extLst>
          </p:cNvPr>
          <p:cNvSpPr txBox="1"/>
          <p:nvPr/>
        </p:nvSpPr>
        <p:spPr>
          <a:xfrm>
            <a:off x="458710" y="314365"/>
            <a:ext cx="11392327" cy="806888"/>
          </a:xfrm>
          <a:prstGeom prst="rect">
            <a:avLst/>
          </a:prstGeom>
        </p:spPr>
        <p:txBody>
          <a:bodyPr wrap="square" lIns="0" tIns="0" rIns="0" bIns="0" rtlCol="0" anchor="t">
            <a:spAutoFit/>
          </a:bodyPr>
          <a:lstStyle/>
          <a:p>
            <a:pPr>
              <a:lnSpc>
                <a:spcPts val="6720"/>
              </a:lnSpc>
            </a:pPr>
            <a:r>
              <a:rPr lang="en-US" sz="4800">
                <a:solidFill>
                  <a:srgbClr val="09778C"/>
                </a:solidFill>
                <a:latin typeface="Circular Std"/>
                <a:ea typeface="Segoe UI"/>
                <a:cs typeface="Circular Std"/>
              </a:rPr>
              <a:t>Scope of Transfer</a:t>
            </a:r>
          </a:p>
        </p:txBody>
      </p:sp>
      <p:grpSp>
        <p:nvGrpSpPr>
          <p:cNvPr id="9" name="Group 2">
            <a:extLst>
              <a:ext uri="{FF2B5EF4-FFF2-40B4-BE49-F238E27FC236}">
                <a16:creationId xmlns:a16="http://schemas.microsoft.com/office/drawing/2014/main" id="{C4A7F147-1545-4CDF-81AB-C3EB326BEE1A}"/>
              </a:ext>
            </a:extLst>
          </p:cNvPr>
          <p:cNvGrpSpPr/>
          <p:nvPr/>
        </p:nvGrpSpPr>
        <p:grpSpPr>
          <a:xfrm>
            <a:off x="458710" y="1116776"/>
            <a:ext cx="11392327" cy="184829"/>
            <a:chOff x="0" y="255270"/>
            <a:chExt cx="5799570" cy="69850"/>
          </a:xfrm>
        </p:grpSpPr>
        <p:sp>
          <p:nvSpPr>
            <p:cNvPr id="10" name="Freeform 3">
              <a:extLst>
                <a:ext uri="{FF2B5EF4-FFF2-40B4-BE49-F238E27FC236}">
                  <a16:creationId xmlns:a16="http://schemas.microsoft.com/office/drawing/2014/main" id="{78030C9F-53B7-4678-9322-01898427F4A9}"/>
                </a:ext>
              </a:extLst>
            </p:cNvPr>
            <p:cNvSpPr/>
            <p:nvPr/>
          </p:nvSpPr>
          <p:spPr>
            <a:xfrm>
              <a:off x="0" y="255270"/>
              <a:ext cx="5799570" cy="69850"/>
            </a:xfrm>
            <a:custGeom>
              <a:avLst/>
              <a:gdLst/>
              <a:ahLst/>
              <a:cxnLst/>
              <a:rect l="l" t="t" r="r" b="b"/>
              <a:pathLst>
                <a:path w="5799570" h="69850">
                  <a:moveTo>
                    <a:pt x="5508740" y="0"/>
                  </a:moveTo>
                  <a:lnTo>
                    <a:pt x="0" y="0"/>
                  </a:lnTo>
                  <a:lnTo>
                    <a:pt x="0" y="69850"/>
                  </a:lnTo>
                  <a:lnTo>
                    <a:pt x="5799570" y="69850"/>
                  </a:lnTo>
                  <a:lnTo>
                    <a:pt x="5799570" y="0"/>
                  </a:lnTo>
                  <a:close/>
                </a:path>
              </a:pathLst>
            </a:custGeom>
            <a:solidFill>
              <a:srgbClr val="09778C"/>
            </a:solidFill>
          </p:spPr>
        </p:sp>
      </p:grpSp>
      <p:sp>
        <p:nvSpPr>
          <p:cNvPr id="3" name="Slide Number Placeholder 2">
            <a:extLst>
              <a:ext uri="{FF2B5EF4-FFF2-40B4-BE49-F238E27FC236}">
                <a16:creationId xmlns:a16="http://schemas.microsoft.com/office/drawing/2014/main" id="{5A6CE712-0A93-48B8-B629-D9A7B222467C}"/>
              </a:ext>
            </a:extLst>
          </p:cNvPr>
          <p:cNvSpPr>
            <a:spLocks noGrp="1"/>
          </p:cNvSpPr>
          <p:nvPr>
            <p:ph type="sldNum" sz="quarter" idx="12"/>
          </p:nvPr>
        </p:nvSpPr>
        <p:spPr/>
        <p:txBody>
          <a:bodyPr/>
          <a:lstStyle/>
          <a:p>
            <a:fld id="{5B677FDF-D2AF-4410-AFC3-756F983F8F84}" type="slidenum">
              <a:rPr lang="en-GB" smtClean="0"/>
              <a:t>20</a:t>
            </a:fld>
            <a:endParaRPr lang="en-GB"/>
          </a:p>
        </p:txBody>
      </p:sp>
      <p:pic>
        <p:nvPicPr>
          <p:cNvPr id="6" name="Picture 5">
            <a:extLst>
              <a:ext uri="{FF2B5EF4-FFF2-40B4-BE49-F238E27FC236}">
                <a16:creationId xmlns:a16="http://schemas.microsoft.com/office/drawing/2014/main" id="{17F562DC-6A49-47B6-9C9C-45103FEE45F0}"/>
              </a:ext>
            </a:extLst>
          </p:cNvPr>
          <p:cNvPicPr>
            <a:picLocks noChangeAspect="1"/>
          </p:cNvPicPr>
          <p:nvPr/>
        </p:nvPicPr>
        <p:blipFill>
          <a:blip r:embed="rId3"/>
          <a:stretch>
            <a:fillRect/>
          </a:stretch>
        </p:blipFill>
        <p:spPr>
          <a:xfrm>
            <a:off x="1401238" y="1435100"/>
            <a:ext cx="9229725" cy="5286375"/>
          </a:xfrm>
          <a:prstGeom prst="rect">
            <a:avLst/>
          </a:prstGeom>
        </p:spPr>
      </p:pic>
    </p:spTree>
    <p:extLst>
      <p:ext uri="{BB962C8B-B14F-4D97-AF65-F5344CB8AC3E}">
        <p14:creationId xmlns:p14="http://schemas.microsoft.com/office/powerpoint/2010/main" val="1943851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8AAF03BD-758D-3241-B583-B153468AD89A}"/>
              </a:ext>
            </a:extLst>
          </p:cNvPr>
          <p:cNvSpPr txBox="1"/>
          <p:nvPr/>
        </p:nvSpPr>
        <p:spPr>
          <a:xfrm>
            <a:off x="458710" y="314365"/>
            <a:ext cx="11392327" cy="806888"/>
          </a:xfrm>
          <a:prstGeom prst="rect">
            <a:avLst/>
          </a:prstGeom>
        </p:spPr>
        <p:txBody>
          <a:bodyPr wrap="square" lIns="0" tIns="0" rIns="0" bIns="0" rtlCol="0" anchor="t">
            <a:spAutoFit/>
          </a:bodyPr>
          <a:lstStyle/>
          <a:p>
            <a:pPr>
              <a:lnSpc>
                <a:spcPts val="6720"/>
              </a:lnSpc>
            </a:pPr>
            <a:r>
              <a:rPr lang="en-US" sz="4800">
                <a:solidFill>
                  <a:srgbClr val="09778C"/>
                </a:solidFill>
                <a:latin typeface="Circular Std"/>
                <a:ea typeface="Segoe UI"/>
                <a:cs typeface="Circular Std"/>
              </a:rPr>
              <a:t>Scope of Transfer</a:t>
            </a:r>
          </a:p>
        </p:txBody>
      </p:sp>
      <p:grpSp>
        <p:nvGrpSpPr>
          <p:cNvPr id="9" name="Group 2">
            <a:extLst>
              <a:ext uri="{FF2B5EF4-FFF2-40B4-BE49-F238E27FC236}">
                <a16:creationId xmlns:a16="http://schemas.microsoft.com/office/drawing/2014/main" id="{C4A7F147-1545-4CDF-81AB-C3EB326BEE1A}"/>
              </a:ext>
            </a:extLst>
          </p:cNvPr>
          <p:cNvGrpSpPr/>
          <p:nvPr/>
        </p:nvGrpSpPr>
        <p:grpSpPr>
          <a:xfrm>
            <a:off x="458710" y="1116776"/>
            <a:ext cx="11392327" cy="184829"/>
            <a:chOff x="0" y="255270"/>
            <a:chExt cx="5799570" cy="69850"/>
          </a:xfrm>
        </p:grpSpPr>
        <p:sp>
          <p:nvSpPr>
            <p:cNvPr id="10" name="Freeform 3">
              <a:extLst>
                <a:ext uri="{FF2B5EF4-FFF2-40B4-BE49-F238E27FC236}">
                  <a16:creationId xmlns:a16="http://schemas.microsoft.com/office/drawing/2014/main" id="{78030C9F-53B7-4678-9322-01898427F4A9}"/>
                </a:ext>
              </a:extLst>
            </p:cNvPr>
            <p:cNvSpPr/>
            <p:nvPr/>
          </p:nvSpPr>
          <p:spPr>
            <a:xfrm>
              <a:off x="0" y="255270"/>
              <a:ext cx="5799570" cy="69850"/>
            </a:xfrm>
            <a:custGeom>
              <a:avLst/>
              <a:gdLst/>
              <a:ahLst/>
              <a:cxnLst/>
              <a:rect l="l" t="t" r="r" b="b"/>
              <a:pathLst>
                <a:path w="5799570" h="69850">
                  <a:moveTo>
                    <a:pt x="5508740" y="0"/>
                  </a:moveTo>
                  <a:lnTo>
                    <a:pt x="0" y="0"/>
                  </a:lnTo>
                  <a:lnTo>
                    <a:pt x="0" y="69850"/>
                  </a:lnTo>
                  <a:lnTo>
                    <a:pt x="5799570" y="69850"/>
                  </a:lnTo>
                  <a:lnTo>
                    <a:pt x="5799570" y="0"/>
                  </a:lnTo>
                  <a:close/>
                </a:path>
              </a:pathLst>
            </a:custGeom>
            <a:solidFill>
              <a:srgbClr val="09778C"/>
            </a:solidFill>
          </p:spPr>
        </p:sp>
      </p:grpSp>
      <p:sp>
        <p:nvSpPr>
          <p:cNvPr id="3" name="Slide Number Placeholder 2">
            <a:extLst>
              <a:ext uri="{FF2B5EF4-FFF2-40B4-BE49-F238E27FC236}">
                <a16:creationId xmlns:a16="http://schemas.microsoft.com/office/drawing/2014/main" id="{5A6CE712-0A93-48B8-B629-D9A7B222467C}"/>
              </a:ext>
            </a:extLst>
          </p:cNvPr>
          <p:cNvSpPr>
            <a:spLocks noGrp="1"/>
          </p:cNvSpPr>
          <p:nvPr>
            <p:ph type="sldNum" sz="quarter" idx="12"/>
          </p:nvPr>
        </p:nvSpPr>
        <p:spPr/>
        <p:txBody>
          <a:bodyPr/>
          <a:lstStyle/>
          <a:p>
            <a:fld id="{5B677FDF-D2AF-4410-AFC3-756F983F8F84}" type="slidenum">
              <a:rPr lang="en-GB" smtClean="0"/>
              <a:t>21</a:t>
            </a:fld>
            <a:endParaRPr lang="en-GB"/>
          </a:p>
        </p:txBody>
      </p:sp>
      <p:pic>
        <p:nvPicPr>
          <p:cNvPr id="5" name="Picture 4">
            <a:extLst>
              <a:ext uri="{FF2B5EF4-FFF2-40B4-BE49-F238E27FC236}">
                <a16:creationId xmlns:a16="http://schemas.microsoft.com/office/drawing/2014/main" id="{EACD4D10-3877-43DF-BB74-0DF34C288874}"/>
              </a:ext>
            </a:extLst>
          </p:cNvPr>
          <p:cNvPicPr>
            <a:picLocks noChangeAspect="1"/>
          </p:cNvPicPr>
          <p:nvPr/>
        </p:nvPicPr>
        <p:blipFill>
          <a:blip r:embed="rId3"/>
          <a:stretch>
            <a:fillRect/>
          </a:stretch>
        </p:blipFill>
        <p:spPr>
          <a:xfrm>
            <a:off x="925693" y="1349375"/>
            <a:ext cx="10001250" cy="5372100"/>
          </a:xfrm>
          <a:prstGeom prst="rect">
            <a:avLst/>
          </a:prstGeom>
        </p:spPr>
      </p:pic>
    </p:spTree>
    <p:extLst>
      <p:ext uri="{BB962C8B-B14F-4D97-AF65-F5344CB8AC3E}">
        <p14:creationId xmlns:p14="http://schemas.microsoft.com/office/powerpoint/2010/main" val="3624846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303E"/>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E8345B-698C-43E2-B9A8-3A93E77D4C0E}"/>
              </a:ext>
            </a:extLst>
          </p:cNvPr>
          <p:cNvSpPr txBox="1"/>
          <p:nvPr/>
        </p:nvSpPr>
        <p:spPr>
          <a:xfrm>
            <a:off x="280737" y="3090446"/>
            <a:ext cx="11630526" cy="677108"/>
          </a:xfrm>
          <a:prstGeom prst="rect">
            <a:avLst/>
          </a:prstGeom>
          <a:noFill/>
        </p:spPr>
        <p:txBody>
          <a:bodyPr wrap="square" lIns="60960" tIns="30480" rIns="60960" bIns="3048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4000" b="1" err="1">
                <a:solidFill>
                  <a:schemeClr val="bg1"/>
                </a:solidFill>
                <a:latin typeface="Arial"/>
                <a:cs typeface="Arial"/>
              </a:rPr>
              <a:t>Organisational</a:t>
            </a:r>
            <a:r>
              <a:rPr lang="en-US" sz="4000" b="1">
                <a:solidFill>
                  <a:schemeClr val="bg1"/>
                </a:solidFill>
                <a:latin typeface="Arial"/>
                <a:cs typeface="Arial"/>
              </a:rPr>
              <a:t> structure</a:t>
            </a:r>
          </a:p>
        </p:txBody>
      </p:sp>
    </p:spTree>
    <p:extLst>
      <p:ext uri="{BB962C8B-B14F-4D97-AF65-F5344CB8AC3E}">
        <p14:creationId xmlns:p14="http://schemas.microsoft.com/office/powerpoint/2010/main" val="1449254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C7680F05-65DE-4767-AF91-B803C3DF5728}"/>
              </a:ext>
            </a:extLst>
          </p:cNvPr>
          <p:cNvPicPr>
            <a:picLocks noChangeAspect="1"/>
          </p:cNvPicPr>
          <p:nvPr/>
        </p:nvPicPr>
        <p:blipFill rotWithShape="1">
          <a:blip r:embed="rId3"/>
          <a:srcRect t="3105" b="3105"/>
          <a:stretch/>
        </p:blipFill>
        <p:spPr>
          <a:xfrm>
            <a:off x="632085" y="1383107"/>
            <a:ext cx="10118200" cy="5338368"/>
          </a:xfrm>
          <a:prstGeom prst="rect">
            <a:avLst/>
          </a:prstGeom>
        </p:spPr>
      </p:pic>
      <p:sp>
        <p:nvSpPr>
          <p:cNvPr id="4" name="TextBox 4">
            <a:extLst>
              <a:ext uri="{FF2B5EF4-FFF2-40B4-BE49-F238E27FC236}">
                <a16:creationId xmlns:a16="http://schemas.microsoft.com/office/drawing/2014/main" id="{8AAF03BD-758D-3241-B583-B153468AD89A}"/>
              </a:ext>
            </a:extLst>
          </p:cNvPr>
          <p:cNvSpPr txBox="1"/>
          <p:nvPr/>
        </p:nvSpPr>
        <p:spPr>
          <a:xfrm>
            <a:off x="458710" y="314365"/>
            <a:ext cx="11392327" cy="802079"/>
          </a:xfrm>
          <a:prstGeom prst="rect">
            <a:avLst/>
          </a:prstGeom>
        </p:spPr>
        <p:txBody>
          <a:bodyPr wrap="square" lIns="0" tIns="0" rIns="0" bIns="0" rtlCol="0" anchor="t">
            <a:spAutoFit/>
          </a:bodyPr>
          <a:lstStyle/>
          <a:p>
            <a:pPr>
              <a:lnSpc>
                <a:spcPts val="6720"/>
              </a:lnSpc>
            </a:pPr>
            <a:r>
              <a:rPr lang="en-US" sz="4800">
                <a:solidFill>
                  <a:srgbClr val="09778C"/>
                </a:solidFill>
                <a:latin typeface="Circular Std"/>
                <a:ea typeface="Segoe UI"/>
                <a:cs typeface="Segoe UI"/>
              </a:rPr>
              <a:t>A new way of working</a:t>
            </a:r>
            <a:endParaRPr lang="en-US" sz="800" b="1">
              <a:solidFill>
                <a:srgbClr val="00838B"/>
              </a:solidFill>
              <a:latin typeface="Arial"/>
              <a:ea typeface="Segoe UI"/>
              <a:cs typeface="Segoe UI"/>
            </a:endParaRPr>
          </a:p>
        </p:txBody>
      </p:sp>
      <p:grpSp>
        <p:nvGrpSpPr>
          <p:cNvPr id="9" name="Group 2">
            <a:extLst>
              <a:ext uri="{FF2B5EF4-FFF2-40B4-BE49-F238E27FC236}">
                <a16:creationId xmlns:a16="http://schemas.microsoft.com/office/drawing/2014/main" id="{C4A7F147-1545-4CDF-81AB-C3EB326BEE1A}"/>
              </a:ext>
            </a:extLst>
          </p:cNvPr>
          <p:cNvGrpSpPr/>
          <p:nvPr/>
        </p:nvGrpSpPr>
        <p:grpSpPr>
          <a:xfrm>
            <a:off x="458710" y="1116776"/>
            <a:ext cx="11392327" cy="184829"/>
            <a:chOff x="0" y="255270"/>
            <a:chExt cx="5799570" cy="69850"/>
          </a:xfrm>
        </p:grpSpPr>
        <p:sp>
          <p:nvSpPr>
            <p:cNvPr id="10" name="Freeform 3">
              <a:extLst>
                <a:ext uri="{FF2B5EF4-FFF2-40B4-BE49-F238E27FC236}">
                  <a16:creationId xmlns:a16="http://schemas.microsoft.com/office/drawing/2014/main" id="{78030C9F-53B7-4678-9322-01898427F4A9}"/>
                </a:ext>
              </a:extLst>
            </p:cNvPr>
            <p:cNvSpPr/>
            <p:nvPr/>
          </p:nvSpPr>
          <p:spPr>
            <a:xfrm>
              <a:off x="0" y="255270"/>
              <a:ext cx="5799570" cy="69850"/>
            </a:xfrm>
            <a:custGeom>
              <a:avLst/>
              <a:gdLst/>
              <a:ahLst/>
              <a:cxnLst/>
              <a:rect l="l" t="t" r="r" b="b"/>
              <a:pathLst>
                <a:path w="5799570" h="69850">
                  <a:moveTo>
                    <a:pt x="5508740" y="0"/>
                  </a:moveTo>
                  <a:lnTo>
                    <a:pt x="0" y="0"/>
                  </a:lnTo>
                  <a:lnTo>
                    <a:pt x="0" y="69850"/>
                  </a:lnTo>
                  <a:lnTo>
                    <a:pt x="5799570" y="69850"/>
                  </a:lnTo>
                  <a:lnTo>
                    <a:pt x="5799570" y="0"/>
                  </a:lnTo>
                  <a:close/>
                </a:path>
              </a:pathLst>
            </a:custGeom>
            <a:solidFill>
              <a:srgbClr val="09778C"/>
            </a:solidFill>
          </p:spPr>
        </p:sp>
      </p:grpSp>
      <p:sp>
        <p:nvSpPr>
          <p:cNvPr id="2" name="Slide Number Placeholder 1">
            <a:extLst>
              <a:ext uri="{FF2B5EF4-FFF2-40B4-BE49-F238E27FC236}">
                <a16:creationId xmlns:a16="http://schemas.microsoft.com/office/drawing/2014/main" id="{C7543223-CBA4-445E-9709-3E9A0151C6BF}"/>
              </a:ext>
            </a:extLst>
          </p:cNvPr>
          <p:cNvSpPr>
            <a:spLocks noGrp="1"/>
          </p:cNvSpPr>
          <p:nvPr>
            <p:ph type="sldNum" sz="quarter" idx="12"/>
          </p:nvPr>
        </p:nvSpPr>
        <p:spPr/>
        <p:txBody>
          <a:bodyPr/>
          <a:lstStyle/>
          <a:p>
            <a:fld id="{5B677FDF-D2AF-4410-AFC3-756F983F8F84}" type="slidenum">
              <a:rPr lang="en-GB" smtClean="0"/>
              <a:t>23</a:t>
            </a:fld>
            <a:endParaRPr lang="en-GB"/>
          </a:p>
        </p:txBody>
      </p:sp>
    </p:spTree>
    <p:extLst>
      <p:ext uri="{BB962C8B-B14F-4D97-AF65-F5344CB8AC3E}">
        <p14:creationId xmlns:p14="http://schemas.microsoft.com/office/powerpoint/2010/main" val="1738197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303E"/>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E8345B-698C-43E2-B9A8-3A93E77D4C0E}"/>
              </a:ext>
            </a:extLst>
          </p:cNvPr>
          <p:cNvSpPr txBox="1"/>
          <p:nvPr/>
        </p:nvSpPr>
        <p:spPr>
          <a:xfrm>
            <a:off x="280737" y="3090446"/>
            <a:ext cx="11630526" cy="677109"/>
          </a:xfrm>
          <a:prstGeom prst="rect">
            <a:avLst/>
          </a:prstGeom>
          <a:noFill/>
        </p:spPr>
        <p:txBody>
          <a:bodyPr wrap="square" lIns="60960" tIns="30480" rIns="60960" bIns="3048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4000" b="1">
                <a:solidFill>
                  <a:schemeClr val="bg1"/>
                </a:solidFill>
                <a:latin typeface="Arial"/>
                <a:cs typeface="Arial"/>
              </a:rPr>
              <a:t>Questions?</a:t>
            </a:r>
          </a:p>
        </p:txBody>
      </p:sp>
      <p:sp>
        <p:nvSpPr>
          <p:cNvPr id="4" name="TextBox 3">
            <a:extLst>
              <a:ext uri="{FF2B5EF4-FFF2-40B4-BE49-F238E27FC236}">
                <a16:creationId xmlns:a16="http://schemas.microsoft.com/office/drawing/2014/main" id="{479845CA-8E75-4FFE-BD87-44AE9892C6A7}"/>
              </a:ext>
            </a:extLst>
          </p:cNvPr>
          <p:cNvSpPr txBox="1"/>
          <p:nvPr/>
        </p:nvSpPr>
        <p:spPr>
          <a:xfrm>
            <a:off x="280737" y="5491157"/>
            <a:ext cx="11283734" cy="646331"/>
          </a:xfrm>
          <a:prstGeom prst="rect">
            <a:avLst/>
          </a:prstGeom>
          <a:noFill/>
        </p:spPr>
        <p:txBody>
          <a:bodyPr wrap="square" lIns="91440" tIns="45720" rIns="91440" bIns="45720" anchor="t">
            <a:spAutoFit/>
          </a:bodyPr>
          <a:lstStyle/>
          <a:p>
            <a:r>
              <a:rPr lang="en-GB" sz="3600" u="sng">
                <a:solidFill>
                  <a:schemeClr val="bg2"/>
                </a:solidFill>
                <a:effectLst/>
                <a:latin typeface="Arial"/>
                <a:ea typeface="Calibri" panose="020F0502020204030204" pitchFamily="34" charset="0"/>
                <a:cs typeface="Arial"/>
                <a:hlinkClick r:id="rId3">
                  <a:extLst>
                    <a:ext uri="{A12FA001-AC4F-418D-AE19-62706E023703}">
                      <ahyp:hlinkClr xmlns:ahyp="http://schemas.microsoft.com/office/drawing/2018/hyperlinkcolor" val="tx"/>
                    </a:ext>
                  </a:extLst>
                </a:hlinkClick>
              </a:rPr>
              <a:t>mayoral.election@westyorks-ca.gov.uk</a:t>
            </a:r>
            <a:endParaRPr lang="en-GB" sz="3600">
              <a:solidFill>
                <a:schemeClr val="bg2"/>
              </a:solidFill>
              <a:latin typeface="Arial"/>
              <a:cs typeface="Arial"/>
            </a:endParaRPr>
          </a:p>
        </p:txBody>
      </p:sp>
    </p:spTree>
    <p:extLst>
      <p:ext uri="{BB962C8B-B14F-4D97-AF65-F5344CB8AC3E}">
        <p14:creationId xmlns:p14="http://schemas.microsoft.com/office/powerpoint/2010/main" val="1870085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8AAF03BD-758D-3241-B583-B153468AD89A}"/>
              </a:ext>
            </a:extLst>
          </p:cNvPr>
          <p:cNvSpPr txBox="1"/>
          <p:nvPr/>
        </p:nvSpPr>
        <p:spPr>
          <a:xfrm>
            <a:off x="458710" y="314365"/>
            <a:ext cx="11392327" cy="802079"/>
          </a:xfrm>
          <a:prstGeom prst="rect">
            <a:avLst/>
          </a:prstGeom>
        </p:spPr>
        <p:txBody>
          <a:bodyPr wrap="square" lIns="0" tIns="0" rIns="0" bIns="0" rtlCol="0" anchor="t">
            <a:spAutoFit/>
          </a:bodyPr>
          <a:lstStyle/>
          <a:p>
            <a:pPr>
              <a:lnSpc>
                <a:spcPts val="6720"/>
              </a:lnSpc>
            </a:pPr>
            <a:r>
              <a:rPr lang="en-US" sz="4800">
                <a:solidFill>
                  <a:srgbClr val="09778C"/>
                </a:solidFill>
                <a:latin typeface="Circular Std"/>
                <a:cs typeface="Segoe UI"/>
              </a:rPr>
              <a:t>Introductions</a:t>
            </a:r>
            <a:endParaRPr lang="en-US"/>
          </a:p>
        </p:txBody>
      </p:sp>
      <p:grpSp>
        <p:nvGrpSpPr>
          <p:cNvPr id="9" name="Group 2">
            <a:extLst>
              <a:ext uri="{FF2B5EF4-FFF2-40B4-BE49-F238E27FC236}">
                <a16:creationId xmlns:a16="http://schemas.microsoft.com/office/drawing/2014/main" id="{C4A7F147-1545-4CDF-81AB-C3EB326BEE1A}"/>
              </a:ext>
            </a:extLst>
          </p:cNvPr>
          <p:cNvGrpSpPr/>
          <p:nvPr/>
        </p:nvGrpSpPr>
        <p:grpSpPr>
          <a:xfrm>
            <a:off x="458710" y="1116776"/>
            <a:ext cx="11392327" cy="184829"/>
            <a:chOff x="0" y="255270"/>
            <a:chExt cx="5799570" cy="69850"/>
          </a:xfrm>
        </p:grpSpPr>
        <p:sp>
          <p:nvSpPr>
            <p:cNvPr id="10" name="Freeform 3">
              <a:extLst>
                <a:ext uri="{FF2B5EF4-FFF2-40B4-BE49-F238E27FC236}">
                  <a16:creationId xmlns:a16="http://schemas.microsoft.com/office/drawing/2014/main" id="{78030C9F-53B7-4678-9322-01898427F4A9}"/>
                </a:ext>
              </a:extLst>
            </p:cNvPr>
            <p:cNvSpPr/>
            <p:nvPr/>
          </p:nvSpPr>
          <p:spPr>
            <a:xfrm>
              <a:off x="0" y="255270"/>
              <a:ext cx="5799570" cy="69850"/>
            </a:xfrm>
            <a:custGeom>
              <a:avLst/>
              <a:gdLst/>
              <a:ahLst/>
              <a:cxnLst/>
              <a:rect l="l" t="t" r="r" b="b"/>
              <a:pathLst>
                <a:path w="5799570" h="69850">
                  <a:moveTo>
                    <a:pt x="5508740" y="0"/>
                  </a:moveTo>
                  <a:lnTo>
                    <a:pt x="0" y="0"/>
                  </a:lnTo>
                  <a:lnTo>
                    <a:pt x="0" y="69850"/>
                  </a:lnTo>
                  <a:lnTo>
                    <a:pt x="5799570" y="69850"/>
                  </a:lnTo>
                  <a:lnTo>
                    <a:pt x="5799570" y="0"/>
                  </a:lnTo>
                  <a:close/>
                </a:path>
              </a:pathLst>
            </a:custGeom>
            <a:solidFill>
              <a:srgbClr val="09778C"/>
            </a:solidFill>
          </p:spPr>
        </p:sp>
      </p:grpSp>
      <p:sp>
        <p:nvSpPr>
          <p:cNvPr id="2" name="TextBox 1">
            <a:extLst>
              <a:ext uri="{FF2B5EF4-FFF2-40B4-BE49-F238E27FC236}">
                <a16:creationId xmlns:a16="http://schemas.microsoft.com/office/drawing/2014/main" id="{DEDC43C3-49AC-0B47-8686-0B20D31CF775}"/>
              </a:ext>
            </a:extLst>
          </p:cNvPr>
          <p:cNvSpPr txBox="1"/>
          <p:nvPr/>
        </p:nvSpPr>
        <p:spPr>
          <a:xfrm>
            <a:off x="458709" y="1137221"/>
            <a:ext cx="7750341" cy="353943"/>
          </a:xfrm>
          <a:prstGeom prst="rect">
            <a:avLst/>
          </a:prstGeom>
          <a:noFill/>
        </p:spPr>
        <p:txBody>
          <a:bodyPr wrap="square" lIns="60960" tIns="30480" rIns="60960" bIns="30480" rtlCol="0" anchor="t">
            <a:spAutoFit/>
          </a:bodyPr>
          <a:lstStyle/>
          <a:p>
            <a:endParaRPr lang="en-US" sz="1900" b="1">
              <a:latin typeface="Arial"/>
              <a:cs typeface="Arial"/>
            </a:endParaRPr>
          </a:p>
        </p:txBody>
      </p:sp>
      <p:sp>
        <p:nvSpPr>
          <p:cNvPr id="3" name="Slide Number Placeholder 2">
            <a:extLst>
              <a:ext uri="{FF2B5EF4-FFF2-40B4-BE49-F238E27FC236}">
                <a16:creationId xmlns:a16="http://schemas.microsoft.com/office/drawing/2014/main" id="{A19615FB-F320-4A7B-BCE9-8D83328D921E}"/>
              </a:ext>
            </a:extLst>
          </p:cNvPr>
          <p:cNvSpPr>
            <a:spLocks noGrp="1"/>
          </p:cNvSpPr>
          <p:nvPr>
            <p:ph type="sldNum" sz="quarter" idx="12"/>
          </p:nvPr>
        </p:nvSpPr>
        <p:spPr/>
        <p:txBody>
          <a:bodyPr/>
          <a:lstStyle/>
          <a:p>
            <a:fld id="{5B677FDF-D2AF-4410-AFC3-756F983F8F84}" type="slidenum">
              <a:rPr lang="en-GB" smtClean="0"/>
              <a:t>3</a:t>
            </a:fld>
            <a:endParaRPr lang="en-GB"/>
          </a:p>
        </p:txBody>
      </p:sp>
      <p:sp>
        <p:nvSpPr>
          <p:cNvPr id="5" name="TextBox 4">
            <a:extLst>
              <a:ext uri="{FF2B5EF4-FFF2-40B4-BE49-F238E27FC236}">
                <a16:creationId xmlns:a16="http://schemas.microsoft.com/office/drawing/2014/main" id="{84C4E282-C9F8-49F3-AC4F-A06C838E7E6B}"/>
              </a:ext>
            </a:extLst>
          </p:cNvPr>
          <p:cNvSpPr txBox="1"/>
          <p:nvPr/>
        </p:nvSpPr>
        <p:spPr>
          <a:xfrm>
            <a:off x="458709" y="1568991"/>
            <a:ext cx="5192811"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006F81"/>
                </a:solidFill>
                <a:latin typeface="Arial"/>
                <a:cs typeface="Arial"/>
              </a:rPr>
              <a:t>West Yorkshire Combined Authority </a:t>
            </a:r>
          </a:p>
          <a:p>
            <a:r>
              <a:rPr lang="en-US" dirty="0">
                <a:latin typeface="Arial"/>
                <a:cs typeface="Arial"/>
              </a:rPr>
              <a:t>Ben Still, Managing Director</a:t>
            </a:r>
          </a:p>
          <a:p>
            <a:r>
              <a:rPr lang="en-US" dirty="0">
                <a:latin typeface="Arial"/>
                <a:cs typeface="Arial"/>
              </a:rPr>
              <a:t>Alan Reiss, Director of Policy, Strategy and Communications</a:t>
            </a:r>
          </a:p>
          <a:p>
            <a:r>
              <a:rPr lang="en-US" dirty="0">
                <a:latin typeface="Arial"/>
                <a:cs typeface="Arial"/>
              </a:rPr>
              <a:t>Emily Burton, </a:t>
            </a:r>
            <a:r>
              <a:rPr lang="en-US">
                <a:latin typeface="Arial"/>
                <a:cs typeface="Arial"/>
              </a:rPr>
              <a:t>Executive Assistant</a:t>
            </a:r>
            <a:endParaRPr lang="en-US" b="1" dirty="0">
              <a:solidFill>
                <a:srgbClr val="006F81"/>
              </a:solidFill>
              <a:latin typeface="Arial"/>
              <a:cs typeface="Arial"/>
            </a:endParaRPr>
          </a:p>
          <a:p>
            <a:r>
              <a:rPr lang="en-US" b="1" dirty="0">
                <a:solidFill>
                  <a:srgbClr val="006F81"/>
                </a:solidFill>
                <a:latin typeface="Arial"/>
                <a:cs typeface="Arial"/>
              </a:rPr>
              <a:t>Leeds City Council </a:t>
            </a:r>
          </a:p>
          <a:p>
            <a:r>
              <a:rPr lang="en-US" dirty="0">
                <a:latin typeface="Arial"/>
                <a:cs typeface="Arial"/>
              </a:rPr>
              <a:t>Susie Benton, Head of Electoral Services </a:t>
            </a:r>
            <a:endParaRPr lang="en-US" dirty="0">
              <a:latin typeface="Arial"/>
              <a:cs typeface="Calibri"/>
            </a:endParaRPr>
          </a:p>
          <a:p>
            <a:endParaRPr lang="en-US" dirty="0">
              <a:latin typeface="Arial"/>
              <a:cs typeface="Arial"/>
            </a:endParaRPr>
          </a:p>
          <a:p>
            <a:endParaRPr lang="en-US" dirty="0">
              <a:solidFill>
                <a:srgbClr val="006F81"/>
              </a:solidFill>
              <a:latin typeface="Arial"/>
              <a:cs typeface="Arial"/>
            </a:endParaRPr>
          </a:p>
          <a:p>
            <a:endParaRPr lang="en-US" b="1" dirty="0">
              <a:solidFill>
                <a:srgbClr val="006F81"/>
              </a:solidFill>
              <a:latin typeface="Arial"/>
              <a:cs typeface="Arial"/>
            </a:endParaRPr>
          </a:p>
        </p:txBody>
      </p:sp>
      <p:sp>
        <p:nvSpPr>
          <p:cNvPr id="11" name="TextBox 10">
            <a:extLst>
              <a:ext uri="{FF2B5EF4-FFF2-40B4-BE49-F238E27FC236}">
                <a16:creationId xmlns:a16="http://schemas.microsoft.com/office/drawing/2014/main" id="{DB0419C7-3131-4D58-B2C0-53D1CE4C181D}"/>
              </a:ext>
            </a:extLst>
          </p:cNvPr>
          <p:cNvSpPr txBox="1"/>
          <p:nvPr/>
        </p:nvSpPr>
        <p:spPr>
          <a:xfrm>
            <a:off x="5888114" y="1568991"/>
            <a:ext cx="6094520" cy="2308324"/>
          </a:xfrm>
          <a:prstGeom prst="rect">
            <a:avLst/>
          </a:prstGeom>
          <a:noFill/>
        </p:spPr>
        <p:txBody>
          <a:bodyPr wrap="square">
            <a:spAutoFit/>
          </a:bodyPr>
          <a:lstStyle/>
          <a:p>
            <a:r>
              <a:rPr lang="en-US" b="1">
                <a:solidFill>
                  <a:srgbClr val="006F81"/>
                </a:solidFill>
                <a:latin typeface="Arial"/>
                <a:cs typeface="Arial"/>
              </a:rPr>
              <a:t>Office of the Police and Crime Commissioner </a:t>
            </a:r>
          </a:p>
          <a:p>
            <a:r>
              <a:rPr lang="en-US">
                <a:latin typeface="Arial"/>
                <a:cs typeface="Arial"/>
              </a:rPr>
              <a:t>Janine Nelson, Chief of Staff</a:t>
            </a:r>
          </a:p>
          <a:p>
            <a:endParaRPr lang="en-US">
              <a:solidFill>
                <a:srgbClr val="006F81"/>
              </a:solidFill>
              <a:latin typeface="Arial"/>
              <a:cs typeface="Arial"/>
            </a:endParaRPr>
          </a:p>
          <a:p>
            <a:r>
              <a:rPr lang="en-US" b="1">
                <a:solidFill>
                  <a:srgbClr val="006F81"/>
                </a:solidFill>
                <a:latin typeface="Arial"/>
                <a:cs typeface="Arial"/>
              </a:rPr>
              <a:t>West Yorkshire Police </a:t>
            </a:r>
          </a:p>
          <a:p>
            <a:r>
              <a:rPr lang="en-US">
                <a:latin typeface="Arial"/>
                <a:cs typeface="Arial"/>
              </a:rPr>
              <a:t>John Robins QPM, Chief Constable</a:t>
            </a:r>
          </a:p>
          <a:p>
            <a:r>
              <a:rPr lang="en-US">
                <a:latin typeface="Arial"/>
                <a:cs typeface="Arial"/>
              </a:rPr>
              <a:t>Russ Foster, Deputy Chief Constable </a:t>
            </a:r>
          </a:p>
          <a:p>
            <a:r>
              <a:rPr lang="en-US">
                <a:latin typeface="Arial"/>
                <a:cs typeface="Arial"/>
              </a:rPr>
              <a:t>Katherine Johnson, Assistant Chief Officer</a:t>
            </a:r>
          </a:p>
          <a:p>
            <a:endParaRPr lang="en-US">
              <a:solidFill>
                <a:srgbClr val="006F81"/>
              </a:solidFill>
              <a:latin typeface="Arial"/>
              <a:cs typeface="Arial"/>
            </a:endParaRPr>
          </a:p>
        </p:txBody>
      </p:sp>
    </p:spTree>
    <p:extLst>
      <p:ext uri="{BB962C8B-B14F-4D97-AF65-F5344CB8AC3E}">
        <p14:creationId xmlns:p14="http://schemas.microsoft.com/office/powerpoint/2010/main" val="2047040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8AAF03BD-758D-3241-B583-B153468AD89A}"/>
              </a:ext>
            </a:extLst>
          </p:cNvPr>
          <p:cNvSpPr txBox="1"/>
          <p:nvPr/>
        </p:nvSpPr>
        <p:spPr>
          <a:xfrm>
            <a:off x="458710" y="314365"/>
            <a:ext cx="11392327" cy="806888"/>
          </a:xfrm>
          <a:prstGeom prst="rect">
            <a:avLst/>
          </a:prstGeom>
        </p:spPr>
        <p:txBody>
          <a:bodyPr wrap="square" lIns="0" tIns="0" rIns="0" bIns="0" rtlCol="0" anchor="t">
            <a:spAutoFit/>
          </a:bodyPr>
          <a:lstStyle/>
          <a:p>
            <a:pPr>
              <a:lnSpc>
                <a:spcPts val="6720"/>
              </a:lnSpc>
            </a:pPr>
            <a:r>
              <a:rPr lang="en-US" sz="4800">
                <a:solidFill>
                  <a:srgbClr val="09778C"/>
                </a:solidFill>
                <a:latin typeface="Circular Std"/>
                <a:ea typeface="Segoe UI"/>
                <a:cs typeface="Circular Std"/>
              </a:rPr>
              <a:t>Police and crime functions </a:t>
            </a:r>
          </a:p>
        </p:txBody>
      </p:sp>
      <p:grpSp>
        <p:nvGrpSpPr>
          <p:cNvPr id="9" name="Group 2">
            <a:extLst>
              <a:ext uri="{FF2B5EF4-FFF2-40B4-BE49-F238E27FC236}">
                <a16:creationId xmlns:a16="http://schemas.microsoft.com/office/drawing/2014/main" id="{C4A7F147-1545-4CDF-81AB-C3EB326BEE1A}"/>
              </a:ext>
            </a:extLst>
          </p:cNvPr>
          <p:cNvGrpSpPr/>
          <p:nvPr/>
        </p:nvGrpSpPr>
        <p:grpSpPr>
          <a:xfrm>
            <a:off x="458710" y="1116776"/>
            <a:ext cx="11392327" cy="184829"/>
            <a:chOff x="0" y="255270"/>
            <a:chExt cx="5799570" cy="69850"/>
          </a:xfrm>
        </p:grpSpPr>
        <p:sp>
          <p:nvSpPr>
            <p:cNvPr id="10" name="Freeform 3">
              <a:extLst>
                <a:ext uri="{FF2B5EF4-FFF2-40B4-BE49-F238E27FC236}">
                  <a16:creationId xmlns:a16="http://schemas.microsoft.com/office/drawing/2014/main" id="{78030C9F-53B7-4678-9322-01898427F4A9}"/>
                </a:ext>
              </a:extLst>
            </p:cNvPr>
            <p:cNvSpPr/>
            <p:nvPr/>
          </p:nvSpPr>
          <p:spPr>
            <a:xfrm>
              <a:off x="0" y="255270"/>
              <a:ext cx="5799570" cy="69850"/>
            </a:xfrm>
            <a:custGeom>
              <a:avLst/>
              <a:gdLst/>
              <a:ahLst/>
              <a:cxnLst/>
              <a:rect l="l" t="t" r="r" b="b"/>
              <a:pathLst>
                <a:path w="5799570" h="69850">
                  <a:moveTo>
                    <a:pt x="5508740" y="0"/>
                  </a:moveTo>
                  <a:lnTo>
                    <a:pt x="0" y="0"/>
                  </a:lnTo>
                  <a:lnTo>
                    <a:pt x="0" y="69850"/>
                  </a:lnTo>
                  <a:lnTo>
                    <a:pt x="5799570" y="69850"/>
                  </a:lnTo>
                  <a:lnTo>
                    <a:pt x="5799570" y="0"/>
                  </a:lnTo>
                  <a:close/>
                </a:path>
              </a:pathLst>
            </a:custGeom>
            <a:solidFill>
              <a:srgbClr val="09778C"/>
            </a:solidFill>
          </p:spPr>
        </p:sp>
      </p:grpSp>
      <p:sp>
        <p:nvSpPr>
          <p:cNvPr id="2" name="TextBox 1">
            <a:extLst>
              <a:ext uri="{FF2B5EF4-FFF2-40B4-BE49-F238E27FC236}">
                <a16:creationId xmlns:a16="http://schemas.microsoft.com/office/drawing/2014/main" id="{DEDC43C3-49AC-0B47-8686-0B20D31CF775}"/>
              </a:ext>
            </a:extLst>
          </p:cNvPr>
          <p:cNvSpPr txBox="1"/>
          <p:nvPr/>
        </p:nvSpPr>
        <p:spPr>
          <a:xfrm>
            <a:off x="458710" y="1427718"/>
            <a:ext cx="11333453" cy="2831544"/>
          </a:xfrm>
          <a:prstGeom prst="rect">
            <a:avLst/>
          </a:prstGeom>
          <a:noFill/>
        </p:spPr>
        <p:txBody>
          <a:bodyPr wrap="square" lIns="60960" tIns="30480" rIns="60960" bIns="30480" rtlCol="0" anchor="t">
            <a:spAutoFit/>
          </a:bodyPr>
          <a:lstStyle/>
          <a:p>
            <a:r>
              <a:rPr lang="en-GB" sz="2000">
                <a:latin typeface="Arial"/>
                <a:cs typeface="Arial"/>
              </a:rPr>
              <a:t>The Devolution Order provides for the transfer of police and crime functions to take place in May 2021 at the same time as the Mayoral Election. This enables a single election to take place for a Mayor who will also take on Police and Crime Commissioner (PCC) functions from the start of their term. </a:t>
            </a:r>
          </a:p>
          <a:p>
            <a:endParaRPr lang="en-GB" sz="2000">
              <a:latin typeface="Arial"/>
              <a:cs typeface="Arial"/>
            </a:endParaRPr>
          </a:p>
          <a:p>
            <a:r>
              <a:rPr lang="en-GB" sz="2000">
                <a:latin typeface="Arial"/>
                <a:cs typeface="Arial"/>
              </a:rPr>
              <a:t>These powers are Mayoral functions, i.e. exercisable by the Mayor. </a:t>
            </a:r>
          </a:p>
          <a:p>
            <a:endParaRPr lang="en-GB" sz="2000">
              <a:latin typeface="Arial"/>
              <a:cs typeface="Arial"/>
            </a:endParaRPr>
          </a:p>
          <a:p>
            <a:r>
              <a:rPr lang="en-GB" sz="2000">
                <a:latin typeface="Arial"/>
                <a:cs typeface="Arial"/>
              </a:rPr>
              <a:t>Outside of London, only Greater Manchester Combined Authority’s Mayor has PCC functions.</a:t>
            </a:r>
          </a:p>
          <a:p>
            <a:endParaRPr lang="en-GB" sz="200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5A6CE712-0A93-48B8-B629-D9A7B222467C}"/>
              </a:ext>
            </a:extLst>
          </p:cNvPr>
          <p:cNvSpPr>
            <a:spLocks noGrp="1"/>
          </p:cNvSpPr>
          <p:nvPr>
            <p:ph type="sldNum" sz="quarter" idx="12"/>
          </p:nvPr>
        </p:nvSpPr>
        <p:spPr/>
        <p:txBody>
          <a:bodyPr/>
          <a:lstStyle/>
          <a:p>
            <a:fld id="{5B677FDF-D2AF-4410-AFC3-756F983F8F84}" type="slidenum">
              <a:rPr lang="en-GB" smtClean="0"/>
              <a:t>4</a:t>
            </a:fld>
            <a:endParaRPr lang="en-GB"/>
          </a:p>
        </p:txBody>
      </p:sp>
    </p:spTree>
    <p:extLst>
      <p:ext uri="{BB962C8B-B14F-4D97-AF65-F5344CB8AC3E}">
        <p14:creationId xmlns:p14="http://schemas.microsoft.com/office/powerpoint/2010/main" val="888951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8AAF03BD-758D-3241-B583-B153468AD89A}"/>
              </a:ext>
            </a:extLst>
          </p:cNvPr>
          <p:cNvSpPr txBox="1"/>
          <p:nvPr/>
        </p:nvSpPr>
        <p:spPr>
          <a:xfrm>
            <a:off x="458710" y="314365"/>
            <a:ext cx="11392327" cy="806888"/>
          </a:xfrm>
          <a:prstGeom prst="rect">
            <a:avLst/>
          </a:prstGeom>
        </p:spPr>
        <p:txBody>
          <a:bodyPr wrap="square" lIns="0" tIns="0" rIns="0" bIns="0" rtlCol="0" anchor="t">
            <a:spAutoFit/>
          </a:bodyPr>
          <a:lstStyle/>
          <a:p>
            <a:pPr>
              <a:lnSpc>
                <a:spcPts val="6720"/>
              </a:lnSpc>
            </a:pPr>
            <a:r>
              <a:rPr lang="en-US" sz="4800">
                <a:solidFill>
                  <a:srgbClr val="09778C"/>
                </a:solidFill>
                <a:latin typeface="Circular Std"/>
                <a:ea typeface="Segoe UI"/>
                <a:cs typeface="Circular Std"/>
              </a:rPr>
              <a:t>Police and crime functions </a:t>
            </a:r>
          </a:p>
        </p:txBody>
      </p:sp>
      <p:grpSp>
        <p:nvGrpSpPr>
          <p:cNvPr id="9" name="Group 2">
            <a:extLst>
              <a:ext uri="{FF2B5EF4-FFF2-40B4-BE49-F238E27FC236}">
                <a16:creationId xmlns:a16="http://schemas.microsoft.com/office/drawing/2014/main" id="{C4A7F147-1545-4CDF-81AB-C3EB326BEE1A}"/>
              </a:ext>
            </a:extLst>
          </p:cNvPr>
          <p:cNvGrpSpPr/>
          <p:nvPr/>
        </p:nvGrpSpPr>
        <p:grpSpPr>
          <a:xfrm>
            <a:off x="458710" y="1116776"/>
            <a:ext cx="11392327" cy="184829"/>
            <a:chOff x="0" y="255270"/>
            <a:chExt cx="5799570" cy="69850"/>
          </a:xfrm>
        </p:grpSpPr>
        <p:sp>
          <p:nvSpPr>
            <p:cNvPr id="10" name="Freeform 3">
              <a:extLst>
                <a:ext uri="{FF2B5EF4-FFF2-40B4-BE49-F238E27FC236}">
                  <a16:creationId xmlns:a16="http://schemas.microsoft.com/office/drawing/2014/main" id="{78030C9F-53B7-4678-9322-01898427F4A9}"/>
                </a:ext>
              </a:extLst>
            </p:cNvPr>
            <p:cNvSpPr/>
            <p:nvPr/>
          </p:nvSpPr>
          <p:spPr>
            <a:xfrm>
              <a:off x="0" y="255270"/>
              <a:ext cx="5799570" cy="69850"/>
            </a:xfrm>
            <a:custGeom>
              <a:avLst/>
              <a:gdLst/>
              <a:ahLst/>
              <a:cxnLst/>
              <a:rect l="l" t="t" r="r" b="b"/>
              <a:pathLst>
                <a:path w="5799570" h="69850">
                  <a:moveTo>
                    <a:pt x="5508740" y="0"/>
                  </a:moveTo>
                  <a:lnTo>
                    <a:pt x="0" y="0"/>
                  </a:lnTo>
                  <a:lnTo>
                    <a:pt x="0" y="69850"/>
                  </a:lnTo>
                  <a:lnTo>
                    <a:pt x="5799570" y="69850"/>
                  </a:lnTo>
                  <a:lnTo>
                    <a:pt x="5799570" y="0"/>
                  </a:lnTo>
                  <a:close/>
                </a:path>
              </a:pathLst>
            </a:custGeom>
            <a:solidFill>
              <a:srgbClr val="09778C"/>
            </a:solidFill>
          </p:spPr>
        </p:sp>
      </p:grpSp>
      <p:sp>
        <p:nvSpPr>
          <p:cNvPr id="2" name="TextBox 1">
            <a:extLst>
              <a:ext uri="{FF2B5EF4-FFF2-40B4-BE49-F238E27FC236}">
                <a16:creationId xmlns:a16="http://schemas.microsoft.com/office/drawing/2014/main" id="{DEDC43C3-49AC-0B47-8686-0B20D31CF775}"/>
              </a:ext>
            </a:extLst>
          </p:cNvPr>
          <p:cNvSpPr txBox="1"/>
          <p:nvPr/>
        </p:nvSpPr>
        <p:spPr>
          <a:xfrm>
            <a:off x="458710" y="1427718"/>
            <a:ext cx="11333453" cy="3754874"/>
          </a:xfrm>
          <a:prstGeom prst="rect">
            <a:avLst/>
          </a:prstGeom>
          <a:noFill/>
        </p:spPr>
        <p:txBody>
          <a:bodyPr wrap="square" lIns="60960" tIns="30480" rIns="60960" bIns="30480" rtlCol="0" anchor="t">
            <a:spAutoFit/>
          </a:bodyPr>
          <a:lstStyle/>
          <a:p>
            <a:r>
              <a:rPr lang="en-US" sz="2000">
                <a:latin typeface="Arial"/>
                <a:cs typeface="Arial"/>
              </a:rPr>
              <a:t>A comprehensive change </a:t>
            </a:r>
            <a:r>
              <a:rPr lang="en-US" sz="2000" err="1">
                <a:latin typeface="Arial"/>
                <a:cs typeface="Arial"/>
              </a:rPr>
              <a:t>programme</a:t>
            </a:r>
            <a:r>
              <a:rPr lang="en-US" sz="2000">
                <a:latin typeface="Arial"/>
                <a:cs typeface="Arial"/>
              </a:rPr>
              <a:t> is underway with the Office of the Police and Crime Commissioner, (OPCC), West Yorkshire Police (WYP), the Association of Police and Crime Commissioners (APCC), and the Home Office.</a:t>
            </a:r>
          </a:p>
          <a:p>
            <a:endParaRPr lang="en-US" sz="2000">
              <a:latin typeface="Arial"/>
              <a:cs typeface="Arial"/>
            </a:endParaRPr>
          </a:p>
          <a:p>
            <a:r>
              <a:rPr lang="en-US" sz="2000">
                <a:latin typeface="Arial"/>
                <a:cs typeface="Arial"/>
              </a:rPr>
              <a:t>This transfer includes:</a:t>
            </a:r>
          </a:p>
          <a:p>
            <a:pPr marL="742950" lvl="1" indent="-285750">
              <a:buClr>
                <a:srgbClr val="006F81"/>
              </a:buClr>
              <a:buFont typeface="Arial" panose="020B0604020202020204" pitchFamily="34" charset="0"/>
              <a:buChar char="•"/>
            </a:pPr>
            <a:r>
              <a:rPr lang="en-US" sz="2000">
                <a:latin typeface="Arial"/>
                <a:cs typeface="Arial"/>
              </a:rPr>
              <a:t>The Office of the PCC, which includes circa 30 staff who support the PCC in discharging their functions</a:t>
            </a:r>
          </a:p>
          <a:p>
            <a:pPr marL="742950" lvl="1" indent="-285750">
              <a:buClr>
                <a:srgbClr val="006F81"/>
              </a:buClr>
              <a:buFont typeface="Arial" panose="020B0604020202020204" pitchFamily="34" charset="0"/>
              <a:buChar char="•"/>
            </a:pPr>
            <a:r>
              <a:rPr lang="en-US" sz="2000">
                <a:latin typeface="Arial"/>
                <a:cs typeface="Arial"/>
              </a:rPr>
              <a:t>Land, assets and property</a:t>
            </a:r>
          </a:p>
          <a:p>
            <a:pPr marL="742950" lvl="1" indent="-285750">
              <a:buClr>
                <a:srgbClr val="006F81"/>
              </a:buClr>
              <a:buFont typeface="Arial" panose="020B0604020202020204" pitchFamily="34" charset="0"/>
              <a:buChar char="•"/>
            </a:pPr>
            <a:r>
              <a:rPr lang="en-US" sz="2000">
                <a:latin typeface="Arial"/>
                <a:cs typeface="Arial"/>
              </a:rPr>
              <a:t>ICT and data</a:t>
            </a:r>
          </a:p>
          <a:p>
            <a:pPr marL="742950" lvl="1" indent="-285750">
              <a:buClr>
                <a:srgbClr val="006F81"/>
              </a:buClr>
              <a:buFont typeface="Arial" panose="020B0604020202020204" pitchFamily="34" charset="0"/>
              <a:buChar char="•"/>
            </a:pPr>
            <a:r>
              <a:rPr lang="en-US" sz="2000">
                <a:latin typeface="Arial"/>
                <a:cs typeface="Arial"/>
              </a:rPr>
              <a:t>A review of the existing governance and audit arrangements for the OPCC and West Yorkshire Police</a:t>
            </a:r>
          </a:p>
          <a:p>
            <a:pPr marL="742950" lvl="1" indent="-285750">
              <a:buClr>
                <a:srgbClr val="006F81"/>
              </a:buClr>
              <a:buFont typeface="Arial" panose="020B0604020202020204" pitchFamily="34" charset="0"/>
              <a:buChar char="•"/>
            </a:pPr>
            <a:r>
              <a:rPr lang="en-US" sz="2000">
                <a:latin typeface="Arial"/>
                <a:cs typeface="Arial"/>
              </a:rPr>
              <a:t>Contracts and assets relating to the National Police Air Service</a:t>
            </a:r>
          </a:p>
        </p:txBody>
      </p:sp>
      <p:sp>
        <p:nvSpPr>
          <p:cNvPr id="3" name="Slide Number Placeholder 2">
            <a:extLst>
              <a:ext uri="{FF2B5EF4-FFF2-40B4-BE49-F238E27FC236}">
                <a16:creationId xmlns:a16="http://schemas.microsoft.com/office/drawing/2014/main" id="{5A6CE712-0A93-48B8-B629-D9A7B222467C}"/>
              </a:ext>
            </a:extLst>
          </p:cNvPr>
          <p:cNvSpPr>
            <a:spLocks noGrp="1"/>
          </p:cNvSpPr>
          <p:nvPr>
            <p:ph type="sldNum" sz="quarter" idx="12"/>
          </p:nvPr>
        </p:nvSpPr>
        <p:spPr/>
        <p:txBody>
          <a:bodyPr/>
          <a:lstStyle/>
          <a:p>
            <a:fld id="{5B677FDF-D2AF-4410-AFC3-756F983F8F84}" type="slidenum">
              <a:rPr lang="en-GB" smtClean="0"/>
              <a:t>5</a:t>
            </a:fld>
            <a:endParaRPr lang="en-GB"/>
          </a:p>
        </p:txBody>
      </p:sp>
    </p:spTree>
    <p:extLst>
      <p:ext uri="{BB962C8B-B14F-4D97-AF65-F5344CB8AC3E}">
        <p14:creationId xmlns:p14="http://schemas.microsoft.com/office/powerpoint/2010/main" val="2616567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303E"/>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E8345B-698C-43E2-B9A8-3A93E77D4C0E}"/>
              </a:ext>
            </a:extLst>
          </p:cNvPr>
          <p:cNvSpPr txBox="1"/>
          <p:nvPr/>
        </p:nvSpPr>
        <p:spPr>
          <a:xfrm>
            <a:off x="280737" y="3090446"/>
            <a:ext cx="11630526" cy="677109"/>
          </a:xfrm>
          <a:prstGeom prst="rect">
            <a:avLst/>
          </a:prstGeom>
          <a:noFill/>
        </p:spPr>
        <p:txBody>
          <a:bodyPr wrap="square" lIns="60960" tIns="30480" rIns="60960" bIns="3048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4000" b="1">
                <a:solidFill>
                  <a:schemeClr val="bg1"/>
                </a:solidFill>
                <a:latin typeface="Arial"/>
                <a:cs typeface="Arial"/>
              </a:rPr>
              <a:t>Policing and Crime functions and funding</a:t>
            </a:r>
          </a:p>
        </p:txBody>
      </p:sp>
    </p:spTree>
    <p:extLst>
      <p:ext uri="{BB962C8B-B14F-4D97-AF65-F5344CB8AC3E}">
        <p14:creationId xmlns:p14="http://schemas.microsoft.com/office/powerpoint/2010/main" val="1373619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8AAF03BD-758D-3241-B583-B153468AD89A}"/>
              </a:ext>
            </a:extLst>
          </p:cNvPr>
          <p:cNvSpPr txBox="1"/>
          <p:nvPr/>
        </p:nvSpPr>
        <p:spPr>
          <a:xfrm>
            <a:off x="458710" y="314365"/>
            <a:ext cx="11392327" cy="806888"/>
          </a:xfrm>
          <a:prstGeom prst="rect">
            <a:avLst/>
          </a:prstGeom>
        </p:spPr>
        <p:txBody>
          <a:bodyPr wrap="square" lIns="0" tIns="0" rIns="0" bIns="0" rtlCol="0" anchor="t">
            <a:spAutoFit/>
          </a:bodyPr>
          <a:lstStyle/>
          <a:p>
            <a:pPr>
              <a:lnSpc>
                <a:spcPts val="6720"/>
              </a:lnSpc>
            </a:pPr>
            <a:r>
              <a:rPr lang="en-US" sz="4800">
                <a:solidFill>
                  <a:srgbClr val="09778C"/>
                </a:solidFill>
                <a:latin typeface="Circular Std"/>
                <a:ea typeface="Segoe UI"/>
                <a:cs typeface="Circular Std"/>
              </a:rPr>
              <a:t>What does the PCC do?</a:t>
            </a:r>
          </a:p>
        </p:txBody>
      </p:sp>
      <p:grpSp>
        <p:nvGrpSpPr>
          <p:cNvPr id="9" name="Group 2">
            <a:extLst>
              <a:ext uri="{FF2B5EF4-FFF2-40B4-BE49-F238E27FC236}">
                <a16:creationId xmlns:a16="http://schemas.microsoft.com/office/drawing/2014/main" id="{C4A7F147-1545-4CDF-81AB-C3EB326BEE1A}"/>
              </a:ext>
            </a:extLst>
          </p:cNvPr>
          <p:cNvGrpSpPr/>
          <p:nvPr/>
        </p:nvGrpSpPr>
        <p:grpSpPr>
          <a:xfrm>
            <a:off x="458710" y="1116776"/>
            <a:ext cx="11392327" cy="184829"/>
            <a:chOff x="0" y="255270"/>
            <a:chExt cx="5799570" cy="69850"/>
          </a:xfrm>
        </p:grpSpPr>
        <p:sp>
          <p:nvSpPr>
            <p:cNvPr id="10" name="Freeform 3">
              <a:extLst>
                <a:ext uri="{FF2B5EF4-FFF2-40B4-BE49-F238E27FC236}">
                  <a16:creationId xmlns:a16="http://schemas.microsoft.com/office/drawing/2014/main" id="{78030C9F-53B7-4678-9322-01898427F4A9}"/>
                </a:ext>
              </a:extLst>
            </p:cNvPr>
            <p:cNvSpPr/>
            <p:nvPr/>
          </p:nvSpPr>
          <p:spPr>
            <a:xfrm>
              <a:off x="0" y="255270"/>
              <a:ext cx="5799570" cy="69850"/>
            </a:xfrm>
            <a:custGeom>
              <a:avLst/>
              <a:gdLst/>
              <a:ahLst/>
              <a:cxnLst/>
              <a:rect l="l" t="t" r="r" b="b"/>
              <a:pathLst>
                <a:path w="5799570" h="69850">
                  <a:moveTo>
                    <a:pt x="5508740" y="0"/>
                  </a:moveTo>
                  <a:lnTo>
                    <a:pt x="0" y="0"/>
                  </a:lnTo>
                  <a:lnTo>
                    <a:pt x="0" y="69850"/>
                  </a:lnTo>
                  <a:lnTo>
                    <a:pt x="5799570" y="69850"/>
                  </a:lnTo>
                  <a:lnTo>
                    <a:pt x="5799570" y="0"/>
                  </a:lnTo>
                  <a:close/>
                </a:path>
              </a:pathLst>
            </a:custGeom>
            <a:solidFill>
              <a:srgbClr val="09778C"/>
            </a:solidFill>
          </p:spPr>
        </p:sp>
      </p:grpSp>
      <p:sp>
        <p:nvSpPr>
          <p:cNvPr id="3" name="Slide Number Placeholder 2">
            <a:extLst>
              <a:ext uri="{FF2B5EF4-FFF2-40B4-BE49-F238E27FC236}">
                <a16:creationId xmlns:a16="http://schemas.microsoft.com/office/drawing/2014/main" id="{5A6CE712-0A93-48B8-B629-D9A7B222467C}"/>
              </a:ext>
            </a:extLst>
          </p:cNvPr>
          <p:cNvSpPr>
            <a:spLocks noGrp="1"/>
          </p:cNvSpPr>
          <p:nvPr>
            <p:ph type="sldNum" sz="quarter" idx="12"/>
          </p:nvPr>
        </p:nvSpPr>
        <p:spPr/>
        <p:txBody>
          <a:bodyPr/>
          <a:lstStyle/>
          <a:p>
            <a:fld id="{5B677FDF-D2AF-4410-AFC3-756F983F8F84}" type="slidenum">
              <a:rPr lang="en-GB" smtClean="0"/>
              <a:t>7</a:t>
            </a:fld>
            <a:endParaRPr lang="en-GB"/>
          </a:p>
        </p:txBody>
      </p:sp>
      <p:sp>
        <p:nvSpPr>
          <p:cNvPr id="11" name="TextBox 10">
            <a:extLst>
              <a:ext uri="{FF2B5EF4-FFF2-40B4-BE49-F238E27FC236}">
                <a16:creationId xmlns:a16="http://schemas.microsoft.com/office/drawing/2014/main" id="{BF1A7B33-12BC-49E8-8B28-207C13F3F52A}"/>
              </a:ext>
            </a:extLst>
          </p:cNvPr>
          <p:cNvSpPr txBox="1"/>
          <p:nvPr/>
        </p:nvSpPr>
        <p:spPr>
          <a:xfrm>
            <a:off x="458710" y="1398676"/>
            <a:ext cx="11392327" cy="5324535"/>
          </a:xfrm>
          <a:prstGeom prst="rect">
            <a:avLst/>
          </a:prstGeom>
          <a:noFill/>
        </p:spPr>
        <p:txBody>
          <a:bodyPr wrap="square">
            <a:spAutoFit/>
          </a:bodyPr>
          <a:lstStyle/>
          <a:p>
            <a:r>
              <a:rPr lang="en-GB" sz="2000" b="1" dirty="0">
                <a:solidFill>
                  <a:srgbClr val="006F81"/>
                </a:solidFill>
                <a:latin typeface="Arial" panose="020B0604020202020204" pitchFamily="34" charset="0"/>
                <a:cs typeface="Arial" panose="020B0604020202020204" pitchFamily="34" charset="0"/>
              </a:rPr>
              <a:t>Sets objectives and budgets</a:t>
            </a:r>
          </a:p>
          <a:p>
            <a:pPr marL="800100" lvl="1" indent="-342900">
              <a:buClr>
                <a:srgbClr val="006F81"/>
              </a:buClr>
              <a:buFont typeface="Arial" panose="020B0604020202020204" pitchFamily="34" charset="0"/>
              <a:buChar char="•"/>
            </a:pPr>
            <a:r>
              <a:rPr lang="en-GB" sz="2000" dirty="0">
                <a:latin typeface="Arial" panose="020B0604020202020204" pitchFamily="34" charset="0"/>
                <a:cs typeface="Arial" panose="020B0604020202020204" pitchFamily="34" charset="0"/>
              </a:rPr>
              <a:t>Sets the high level priorities for the Police Service</a:t>
            </a:r>
          </a:p>
          <a:p>
            <a:pPr marL="800100" lvl="1" indent="-342900">
              <a:buClr>
                <a:srgbClr val="006F81"/>
              </a:buClr>
              <a:buFont typeface="Arial" panose="020B0604020202020204" pitchFamily="34" charset="0"/>
              <a:buChar char="•"/>
            </a:pPr>
            <a:r>
              <a:rPr lang="en-GB" sz="2000" dirty="0">
                <a:latin typeface="Arial" panose="020B0604020202020204" pitchFamily="34" charset="0"/>
                <a:cs typeface="Arial" panose="020B0604020202020204" pitchFamily="34" charset="0"/>
              </a:rPr>
              <a:t>Sets standards and objectives for delivery through the Police and Crime Plan</a:t>
            </a:r>
          </a:p>
          <a:p>
            <a:pPr marL="800100" lvl="1" indent="-342900">
              <a:buClr>
                <a:srgbClr val="006F81"/>
              </a:buClr>
              <a:buFont typeface="Arial" panose="020B0604020202020204" pitchFamily="34" charset="0"/>
              <a:buChar char="•"/>
            </a:pPr>
            <a:r>
              <a:rPr lang="en-GB" sz="2000" dirty="0">
                <a:latin typeface="Arial" panose="020B0604020202020204" pitchFamily="34" charset="0"/>
                <a:cs typeface="Arial" panose="020B0604020202020204" pitchFamily="34" charset="0"/>
              </a:rPr>
              <a:t>Sets the police budget and the policing precept</a:t>
            </a:r>
          </a:p>
          <a:p>
            <a:pPr marL="800100" lvl="1" indent="-342900">
              <a:buClr>
                <a:srgbClr val="006F81"/>
              </a:buClr>
              <a:buFont typeface="Arial" panose="020B0604020202020204" pitchFamily="34" charset="0"/>
              <a:buChar char="•"/>
            </a:pPr>
            <a:r>
              <a:rPr lang="en-GB" sz="2000" dirty="0">
                <a:latin typeface="Arial" panose="020B0604020202020204" pitchFamily="34" charset="0"/>
                <a:cs typeface="Arial" panose="020B0604020202020204" pitchFamily="34" charset="0"/>
              </a:rPr>
              <a:t>Commissions services to support victims, prevent crime and promote community safety</a:t>
            </a:r>
          </a:p>
          <a:p>
            <a:pPr marL="342900" indent="-342900">
              <a:buClr>
                <a:srgbClr val="006F81"/>
              </a:buClr>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r>
              <a:rPr lang="en-GB" sz="2000" b="1" dirty="0">
                <a:solidFill>
                  <a:srgbClr val="006F81"/>
                </a:solidFill>
                <a:latin typeface="Arial" panose="020B0604020202020204" pitchFamily="34" charset="0"/>
                <a:cs typeface="Arial" panose="020B0604020202020204" pitchFamily="34" charset="0"/>
              </a:rPr>
              <a:t>Maintains accountability</a:t>
            </a:r>
          </a:p>
          <a:p>
            <a:pPr marL="800100" lvl="1" indent="-342900">
              <a:buClr>
                <a:srgbClr val="006F81"/>
              </a:buClr>
              <a:buFont typeface="Arial" panose="020B0604020202020204" pitchFamily="34" charset="0"/>
              <a:buChar char="•"/>
            </a:pPr>
            <a:r>
              <a:rPr lang="en-GB" sz="2000" dirty="0">
                <a:latin typeface="Arial" panose="020B0604020202020204" pitchFamily="34" charset="0"/>
                <a:cs typeface="Arial" panose="020B0604020202020204" pitchFamily="34" charset="0"/>
              </a:rPr>
              <a:t>Hold the Chief Constable to account for the exercise of their functions, the performance of the Police Service, and the delivery of the Police and Crime Plan</a:t>
            </a:r>
          </a:p>
          <a:p>
            <a:pPr marL="800100" lvl="1" indent="-342900">
              <a:buClr>
                <a:srgbClr val="006F81"/>
              </a:buClr>
              <a:buFont typeface="Arial" panose="020B0604020202020204" pitchFamily="34" charset="0"/>
              <a:buChar char="•"/>
            </a:pPr>
            <a:r>
              <a:rPr lang="en-GB" sz="2000" dirty="0">
                <a:latin typeface="Arial" panose="020B0604020202020204" pitchFamily="34" charset="0"/>
                <a:cs typeface="Arial" panose="020B0604020202020204" pitchFamily="34" charset="0"/>
              </a:rPr>
              <a:t>Appoints the Chief Constable, and be responsible for complaints and conduct</a:t>
            </a:r>
          </a:p>
          <a:p>
            <a:endParaRPr lang="en-GB" sz="2000" dirty="0">
              <a:latin typeface="Arial" panose="020B0604020202020204" pitchFamily="34" charset="0"/>
              <a:cs typeface="Arial" panose="020B0604020202020204" pitchFamily="34" charset="0"/>
            </a:endParaRPr>
          </a:p>
          <a:p>
            <a:pPr>
              <a:lnSpc>
                <a:spcPct val="100000"/>
              </a:lnSpc>
            </a:pPr>
            <a:r>
              <a:rPr lang="en-GB" sz="2000" b="1" dirty="0">
                <a:solidFill>
                  <a:srgbClr val="006F81"/>
                </a:solidFill>
                <a:latin typeface="Arial" panose="020B0604020202020204" pitchFamily="34" charset="0"/>
                <a:cs typeface="Arial" panose="020B0604020202020204" pitchFamily="34" charset="0"/>
              </a:rPr>
              <a:t>Represents the public </a:t>
            </a:r>
            <a:r>
              <a:rPr lang="en-GB" sz="2000" dirty="0">
                <a:latin typeface="Arial" panose="020B0604020202020204" pitchFamily="34" charset="0"/>
                <a:cs typeface="Arial" panose="020B0604020202020204" pitchFamily="34" charset="0"/>
              </a:rPr>
              <a:t>by engaging with communities across West Yorkshire and using their views to inform the Police and Crime Plan</a:t>
            </a:r>
          </a:p>
          <a:p>
            <a:pPr>
              <a:lnSpc>
                <a:spcPct val="100000"/>
              </a:lnSpc>
            </a:pPr>
            <a:endParaRPr lang="en-GB" sz="2000" b="1" dirty="0">
              <a:solidFill>
                <a:srgbClr val="006F81"/>
              </a:solidFill>
              <a:latin typeface="Arial" panose="020B0604020202020204" pitchFamily="34" charset="0"/>
              <a:cs typeface="Arial" panose="020B0604020202020204" pitchFamily="34" charset="0"/>
            </a:endParaRPr>
          </a:p>
          <a:p>
            <a:pPr>
              <a:lnSpc>
                <a:spcPct val="100000"/>
              </a:lnSpc>
            </a:pPr>
            <a:r>
              <a:rPr lang="en-GB" sz="2000" b="1" dirty="0">
                <a:solidFill>
                  <a:srgbClr val="006F81"/>
                </a:solidFill>
                <a:latin typeface="Arial" panose="020B0604020202020204" pitchFamily="34" charset="0"/>
                <a:cs typeface="Arial" panose="020B0604020202020204" pitchFamily="34" charset="0"/>
              </a:rPr>
              <a:t>Works in partnership </a:t>
            </a:r>
            <a:r>
              <a:rPr lang="en-GB" sz="2000" dirty="0">
                <a:latin typeface="Arial" panose="020B0604020202020204" pitchFamily="34" charset="0"/>
                <a:cs typeface="Arial" panose="020B0604020202020204" pitchFamily="34" charset="0"/>
              </a:rPr>
              <a:t>with agencies, partners, and communities to represent their interests, improve public safety, and ensure the police and partners are delivering the best possible service to keep communities safe.</a:t>
            </a:r>
          </a:p>
        </p:txBody>
      </p:sp>
    </p:spTree>
    <p:extLst>
      <p:ext uri="{BB962C8B-B14F-4D97-AF65-F5344CB8AC3E}">
        <p14:creationId xmlns:p14="http://schemas.microsoft.com/office/powerpoint/2010/main" val="629753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8AAF03BD-758D-3241-B583-B153468AD89A}"/>
              </a:ext>
            </a:extLst>
          </p:cNvPr>
          <p:cNvSpPr txBox="1"/>
          <p:nvPr/>
        </p:nvSpPr>
        <p:spPr>
          <a:xfrm>
            <a:off x="458710" y="314365"/>
            <a:ext cx="11392327" cy="859210"/>
          </a:xfrm>
          <a:prstGeom prst="rect">
            <a:avLst/>
          </a:prstGeom>
        </p:spPr>
        <p:txBody>
          <a:bodyPr wrap="square" lIns="0" tIns="0" rIns="0" bIns="0" rtlCol="0" anchor="t">
            <a:spAutoFit/>
          </a:bodyPr>
          <a:lstStyle/>
          <a:p>
            <a:pPr>
              <a:lnSpc>
                <a:spcPts val="6720"/>
              </a:lnSpc>
            </a:pPr>
            <a:r>
              <a:rPr lang="en-US" sz="4800" dirty="0">
                <a:solidFill>
                  <a:srgbClr val="09778C"/>
                </a:solidFill>
                <a:latin typeface="Circular Std"/>
                <a:ea typeface="Segoe UI"/>
                <a:cs typeface="Circular Std"/>
              </a:rPr>
              <a:t>Current areas of the PCC’s work</a:t>
            </a:r>
          </a:p>
        </p:txBody>
      </p:sp>
      <p:grpSp>
        <p:nvGrpSpPr>
          <p:cNvPr id="9" name="Group 2">
            <a:extLst>
              <a:ext uri="{FF2B5EF4-FFF2-40B4-BE49-F238E27FC236}">
                <a16:creationId xmlns:a16="http://schemas.microsoft.com/office/drawing/2014/main" id="{C4A7F147-1545-4CDF-81AB-C3EB326BEE1A}"/>
              </a:ext>
            </a:extLst>
          </p:cNvPr>
          <p:cNvGrpSpPr/>
          <p:nvPr/>
        </p:nvGrpSpPr>
        <p:grpSpPr>
          <a:xfrm>
            <a:off x="458710" y="1116776"/>
            <a:ext cx="11392327" cy="184829"/>
            <a:chOff x="0" y="255270"/>
            <a:chExt cx="5799570" cy="69850"/>
          </a:xfrm>
        </p:grpSpPr>
        <p:sp>
          <p:nvSpPr>
            <p:cNvPr id="10" name="Freeform 3">
              <a:extLst>
                <a:ext uri="{FF2B5EF4-FFF2-40B4-BE49-F238E27FC236}">
                  <a16:creationId xmlns:a16="http://schemas.microsoft.com/office/drawing/2014/main" id="{78030C9F-53B7-4678-9322-01898427F4A9}"/>
                </a:ext>
              </a:extLst>
            </p:cNvPr>
            <p:cNvSpPr/>
            <p:nvPr/>
          </p:nvSpPr>
          <p:spPr>
            <a:xfrm>
              <a:off x="0" y="255270"/>
              <a:ext cx="5799570" cy="69850"/>
            </a:xfrm>
            <a:custGeom>
              <a:avLst/>
              <a:gdLst/>
              <a:ahLst/>
              <a:cxnLst/>
              <a:rect l="l" t="t" r="r" b="b"/>
              <a:pathLst>
                <a:path w="5799570" h="69850">
                  <a:moveTo>
                    <a:pt x="5508740" y="0"/>
                  </a:moveTo>
                  <a:lnTo>
                    <a:pt x="0" y="0"/>
                  </a:lnTo>
                  <a:lnTo>
                    <a:pt x="0" y="69850"/>
                  </a:lnTo>
                  <a:lnTo>
                    <a:pt x="5799570" y="69850"/>
                  </a:lnTo>
                  <a:lnTo>
                    <a:pt x="5799570" y="0"/>
                  </a:lnTo>
                  <a:close/>
                </a:path>
              </a:pathLst>
            </a:custGeom>
            <a:solidFill>
              <a:srgbClr val="09778C"/>
            </a:solidFill>
          </p:spPr>
        </p:sp>
      </p:grpSp>
      <p:sp>
        <p:nvSpPr>
          <p:cNvPr id="3" name="Slide Number Placeholder 2">
            <a:extLst>
              <a:ext uri="{FF2B5EF4-FFF2-40B4-BE49-F238E27FC236}">
                <a16:creationId xmlns:a16="http://schemas.microsoft.com/office/drawing/2014/main" id="{5A6CE712-0A93-48B8-B629-D9A7B222467C}"/>
              </a:ext>
            </a:extLst>
          </p:cNvPr>
          <p:cNvSpPr>
            <a:spLocks noGrp="1"/>
          </p:cNvSpPr>
          <p:nvPr>
            <p:ph type="sldNum" sz="quarter" idx="12"/>
          </p:nvPr>
        </p:nvSpPr>
        <p:spPr/>
        <p:txBody>
          <a:bodyPr/>
          <a:lstStyle/>
          <a:p>
            <a:fld id="{5B677FDF-D2AF-4410-AFC3-756F983F8F84}" type="slidenum">
              <a:rPr lang="en-GB" smtClean="0"/>
              <a:t>8</a:t>
            </a:fld>
            <a:endParaRPr lang="en-GB"/>
          </a:p>
        </p:txBody>
      </p:sp>
      <p:sp>
        <p:nvSpPr>
          <p:cNvPr id="12" name="TextBox 11">
            <a:extLst>
              <a:ext uri="{FF2B5EF4-FFF2-40B4-BE49-F238E27FC236}">
                <a16:creationId xmlns:a16="http://schemas.microsoft.com/office/drawing/2014/main" id="{E3C19652-C911-452C-8A2E-E570047A386B}"/>
              </a:ext>
            </a:extLst>
          </p:cNvPr>
          <p:cNvSpPr txBox="1"/>
          <p:nvPr/>
        </p:nvSpPr>
        <p:spPr>
          <a:xfrm>
            <a:off x="458710" y="1501629"/>
            <a:ext cx="11392327" cy="5037276"/>
          </a:xfrm>
          <a:prstGeom prst="rect">
            <a:avLst/>
          </a:prstGeom>
          <a:noFill/>
        </p:spPr>
        <p:txBody>
          <a:bodyPr wrap="square" lIns="91440" tIns="45720" rIns="91440" bIns="45720" anchor="t">
            <a:spAutoFit/>
          </a:bodyPr>
          <a:lstStyle/>
          <a:p>
            <a:pPr indent="0">
              <a:spcAft>
                <a:spcPts val="100"/>
              </a:spcAft>
              <a:buNone/>
            </a:pPr>
            <a:r>
              <a:rPr lang="en-GB" sz="2000" b="1" dirty="0">
                <a:solidFill>
                  <a:srgbClr val="006F81"/>
                </a:solidFill>
                <a:latin typeface="Arial"/>
                <a:cs typeface="Arial"/>
              </a:rPr>
              <a:t>The PCC attends the following:</a:t>
            </a:r>
          </a:p>
          <a:p>
            <a:pPr indent="0">
              <a:spcAft>
                <a:spcPts val="100"/>
              </a:spcAft>
              <a:buNone/>
            </a:pPr>
            <a:endParaRPr lang="en-GB" b="1" dirty="0">
              <a:solidFill>
                <a:srgbClr val="006F81"/>
              </a:solidFill>
              <a:latin typeface="Arial"/>
              <a:cs typeface="Arial"/>
            </a:endParaRPr>
          </a:p>
          <a:p>
            <a:pPr marL="0" lvl="1" indent="-342900">
              <a:spcAft>
                <a:spcPts val="100"/>
              </a:spcAft>
              <a:buClr>
                <a:srgbClr val="006F81"/>
              </a:buClr>
              <a:buFont typeface="Arial" panose="020B0604020202020204" pitchFamily="34" charset="0"/>
              <a:buChar char="•"/>
            </a:pPr>
            <a:r>
              <a:rPr lang="en-GB" dirty="0">
                <a:latin typeface="Arial" panose="020B0604020202020204" pitchFamily="34" charset="0"/>
                <a:cs typeface="Arial" panose="020B0604020202020204" pitchFamily="34" charset="0"/>
              </a:rPr>
              <a:t>Serious Violence Portfolio Group (APCC lead)</a:t>
            </a:r>
          </a:p>
          <a:p>
            <a:pPr marL="0" lvl="1" indent="-342900">
              <a:spcAft>
                <a:spcPts val="100"/>
              </a:spcAft>
              <a:buClr>
                <a:srgbClr val="006F81"/>
              </a:buClr>
              <a:buFont typeface="Arial" panose="020B0604020202020204" pitchFamily="34" charset="0"/>
              <a:buChar char="•"/>
            </a:pPr>
            <a:r>
              <a:rPr lang="en-GB" dirty="0">
                <a:latin typeface="Arial" panose="020B0604020202020204" pitchFamily="34" charset="0"/>
                <a:cs typeface="Arial" panose="020B0604020202020204" pitchFamily="34" charset="0"/>
              </a:rPr>
              <a:t>National Anti Trafficking Modern Slavery Network (APCC lead)</a:t>
            </a:r>
          </a:p>
          <a:p>
            <a:pPr marL="0" lvl="1" indent="-342900">
              <a:spcAft>
                <a:spcPts val="100"/>
              </a:spcAft>
              <a:buClr>
                <a:srgbClr val="006F81"/>
              </a:buClr>
              <a:buFont typeface="Arial" panose="020B0604020202020204" pitchFamily="34" charset="0"/>
              <a:buChar char="•"/>
            </a:pPr>
            <a:r>
              <a:rPr lang="en-GB" dirty="0">
                <a:latin typeface="Arial" panose="020B0604020202020204" pitchFamily="34" charset="0"/>
                <a:cs typeface="Arial" panose="020B0604020202020204" pitchFamily="34" charset="0"/>
              </a:rPr>
              <a:t>Automatic Number Plate Recognition (APCC lead)</a:t>
            </a:r>
          </a:p>
          <a:p>
            <a:pPr marL="0" lvl="1" indent="-342900">
              <a:spcAft>
                <a:spcPts val="100"/>
              </a:spcAft>
              <a:buClr>
                <a:srgbClr val="006F81"/>
              </a:buClr>
              <a:buFont typeface="Arial" panose="020B0604020202020204" pitchFamily="34" charset="0"/>
              <a:buChar char="•"/>
            </a:pPr>
            <a:r>
              <a:rPr lang="en-GB" dirty="0">
                <a:latin typeface="Arial" panose="020B0604020202020204" pitchFamily="34" charset="0"/>
                <a:cs typeface="Arial" panose="020B0604020202020204" pitchFamily="34" charset="0"/>
              </a:rPr>
              <a:t>Criminal Justice and Victims Group (APCC Member not lead)</a:t>
            </a:r>
          </a:p>
          <a:p>
            <a:pPr marL="0" lvl="1" indent="-342900">
              <a:spcAft>
                <a:spcPts val="100"/>
              </a:spcAft>
              <a:buClr>
                <a:srgbClr val="006F81"/>
              </a:buClr>
              <a:buFont typeface="Arial" panose="020B0604020202020204" pitchFamily="34" charset="0"/>
              <a:buChar char="•"/>
            </a:pPr>
            <a:r>
              <a:rPr lang="en-GB" dirty="0">
                <a:latin typeface="Arial" panose="020B0604020202020204" pitchFamily="34" charset="0"/>
                <a:cs typeface="Arial" panose="020B0604020202020204" pitchFamily="34" charset="0"/>
              </a:rPr>
              <a:t>Biometrics and Data Ethics Working Group (APCC Member not Lead)</a:t>
            </a:r>
          </a:p>
          <a:p>
            <a:pPr marL="0" lvl="1" indent="-342900">
              <a:spcAft>
                <a:spcPts val="100"/>
              </a:spcAft>
              <a:buClr>
                <a:srgbClr val="006F81"/>
              </a:buClr>
              <a:buFont typeface="Arial" panose="020B0604020202020204" pitchFamily="34" charset="0"/>
              <a:buChar char="•"/>
            </a:pPr>
            <a:r>
              <a:rPr lang="en-GB" dirty="0">
                <a:latin typeface="Arial" panose="020B0604020202020204" pitchFamily="34" charset="0"/>
                <a:cs typeface="Arial" panose="020B0604020202020204" pitchFamily="34" charset="0"/>
              </a:rPr>
              <a:t>National ANPR Service Programme Board (APCC Member not lead)</a:t>
            </a:r>
          </a:p>
          <a:p>
            <a:pPr marL="0" lvl="1" indent="-342900">
              <a:spcAft>
                <a:spcPts val="100"/>
              </a:spcAft>
              <a:buClr>
                <a:srgbClr val="006F81"/>
              </a:buClr>
              <a:buFont typeface="Arial" panose="020B0604020202020204" pitchFamily="34" charset="0"/>
              <a:buChar char="•"/>
            </a:pPr>
            <a:r>
              <a:rPr lang="en-GB" dirty="0">
                <a:latin typeface="Arial" panose="020B0604020202020204" pitchFamily="34" charset="0"/>
                <a:cs typeface="Arial" panose="020B0604020202020204" pitchFamily="34" charset="0"/>
              </a:rPr>
              <a:t>National PCC sport and Youth Crime Prevention Board (APCC Member not lead)</a:t>
            </a:r>
          </a:p>
          <a:p>
            <a:pPr marL="0" lvl="1" indent="-342900">
              <a:spcAft>
                <a:spcPts val="100"/>
              </a:spcAft>
              <a:buClr>
                <a:srgbClr val="006F81"/>
              </a:buClr>
              <a:buFont typeface="Arial" panose="020B0604020202020204" pitchFamily="34" charset="0"/>
              <a:buChar char="•"/>
            </a:pPr>
            <a:r>
              <a:rPr lang="en-GB" dirty="0" err="1">
                <a:latin typeface="Arial" panose="020B0604020202020204" pitchFamily="34" charset="0"/>
                <a:cs typeface="Arial" panose="020B0604020202020204" pitchFamily="34" charset="0"/>
              </a:rPr>
              <a:t>YatH</a:t>
            </a:r>
            <a:r>
              <a:rPr lang="en-GB" dirty="0">
                <a:latin typeface="Arial" panose="020B0604020202020204" pitchFamily="34" charset="0"/>
                <a:cs typeface="Arial" panose="020B0604020202020204" pitchFamily="34" charset="0"/>
              </a:rPr>
              <a:t> Rehabilitation Partnership (Chair)</a:t>
            </a:r>
          </a:p>
          <a:p>
            <a:pPr marL="0" lvl="1" indent="-342900">
              <a:spcAft>
                <a:spcPts val="100"/>
              </a:spcAft>
              <a:buClr>
                <a:srgbClr val="006F81"/>
              </a:buClr>
              <a:buFont typeface="Arial" panose="020B0604020202020204" pitchFamily="34" charset="0"/>
              <a:buChar char="•"/>
            </a:pPr>
            <a:r>
              <a:rPr lang="en-GB" dirty="0">
                <a:latin typeface="Arial" panose="020B0604020202020204" pitchFamily="34" charset="0"/>
                <a:cs typeface="Arial" panose="020B0604020202020204" pitchFamily="34" charset="0"/>
              </a:rPr>
              <a:t>West Yorkshire Local Criminal Justice Board (Chair) </a:t>
            </a:r>
          </a:p>
          <a:p>
            <a:pPr marL="0" lvl="1" indent="-342900">
              <a:spcAft>
                <a:spcPts val="100"/>
              </a:spcAft>
              <a:buClr>
                <a:srgbClr val="006F81"/>
              </a:buClr>
              <a:buFont typeface="Arial" panose="020B0604020202020204" pitchFamily="34" charset="0"/>
              <a:buChar char="•"/>
            </a:pPr>
            <a:r>
              <a:rPr lang="en-GB" dirty="0">
                <a:latin typeface="Arial" panose="020B0604020202020204" pitchFamily="34" charset="0"/>
                <a:cs typeface="Arial" panose="020B0604020202020204" pitchFamily="34" charset="0"/>
              </a:rPr>
              <a:t>Partnership Executive Group (Chair)</a:t>
            </a:r>
          </a:p>
          <a:p>
            <a:pPr marL="0" lvl="1" indent="-342900">
              <a:spcAft>
                <a:spcPts val="100"/>
              </a:spcAft>
              <a:buClr>
                <a:srgbClr val="006F81"/>
              </a:buClr>
              <a:buFont typeface="Arial" panose="020B0604020202020204" pitchFamily="34" charset="0"/>
              <a:buChar char="•"/>
            </a:pPr>
            <a:r>
              <a:rPr lang="en-GB" dirty="0">
                <a:latin typeface="Arial" panose="020B0604020202020204" pitchFamily="34" charset="0"/>
                <a:cs typeface="Arial" panose="020B0604020202020204" pitchFamily="34" charset="0"/>
              </a:rPr>
              <a:t>Tri Service Executive Board (Joint Chair)</a:t>
            </a:r>
          </a:p>
          <a:p>
            <a:pPr marL="0" lvl="1" indent="-342900">
              <a:spcAft>
                <a:spcPts val="100"/>
              </a:spcAft>
              <a:buClr>
                <a:srgbClr val="006F81"/>
              </a:buClr>
              <a:buFont typeface="Arial" panose="020B0604020202020204" pitchFamily="34" charset="0"/>
              <a:buChar char="•"/>
            </a:pPr>
            <a:r>
              <a:rPr lang="en-GB" dirty="0">
                <a:latin typeface="Arial" panose="020B0604020202020204" pitchFamily="34" charset="0"/>
                <a:cs typeface="Arial" panose="020B0604020202020204" pitchFamily="34" charset="0"/>
              </a:rPr>
              <a:t>North East Business Resilience Centre (Board Member)</a:t>
            </a:r>
          </a:p>
          <a:p>
            <a:pPr marL="0" lvl="1" indent="-342900">
              <a:spcAft>
                <a:spcPts val="100"/>
              </a:spcAft>
              <a:buClr>
                <a:srgbClr val="006F81"/>
              </a:buClr>
              <a:buFont typeface="Arial" panose="020B0604020202020204" pitchFamily="34" charset="0"/>
              <a:buChar char="•"/>
            </a:pPr>
            <a:r>
              <a:rPr lang="en-GB" dirty="0">
                <a:latin typeface="Arial" panose="020B0604020202020204" pitchFamily="34" charset="0"/>
                <a:cs typeface="Arial" panose="020B0604020202020204" pitchFamily="34" charset="0"/>
              </a:rPr>
              <a:t>NPCC Audit and Assurance Board (Board Member)</a:t>
            </a:r>
          </a:p>
          <a:p>
            <a:pPr marL="0" lvl="1" indent="-342900">
              <a:spcAft>
                <a:spcPts val="100"/>
              </a:spcAft>
              <a:buClr>
                <a:srgbClr val="006F81"/>
              </a:buClr>
              <a:buFont typeface="Arial" panose="020B0604020202020204" pitchFamily="34" charset="0"/>
              <a:buChar char="•"/>
            </a:pPr>
            <a:r>
              <a:rPr lang="en-GB" dirty="0">
                <a:latin typeface="Arial" panose="020B0604020202020204" pitchFamily="34" charset="0"/>
                <a:cs typeface="Arial" panose="020B0604020202020204" pitchFamily="34" charset="0"/>
              </a:rPr>
              <a:t>Modern Slavery Organised Immigration Crime Programme (Board Member)</a:t>
            </a:r>
          </a:p>
          <a:p>
            <a:pPr marL="800100" lvl="1" indent="-342900">
              <a:buClr>
                <a:srgbClr val="006F81"/>
              </a:buClr>
              <a:buFont typeface="Arial" panose="020B0604020202020204" pitchFamily="34" charset="0"/>
              <a:buChar char="•"/>
            </a:pPr>
            <a:endParaRPr lang="en-GB" sz="2000" dirty="0">
              <a:latin typeface="Arial"/>
              <a:cs typeface="Arial"/>
            </a:endParaRPr>
          </a:p>
        </p:txBody>
      </p:sp>
    </p:spTree>
    <p:extLst>
      <p:ext uri="{BB962C8B-B14F-4D97-AF65-F5344CB8AC3E}">
        <p14:creationId xmlns:p14="http://schemas.microsoft.com/office/powerpoint/2010/main" val="161691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8AAF03BD-758D-3241-B583-B153468AD89A}"/>
              </a:ext>
            </a:extLst>
          </p:cNvPr>
          <p:cNvSpPr txBox="1"/>
          <p:nvPr/>
        </p:nvSpPr>
        <p:spPr>
          <a:xfrm>
            <a:off x="458710" y="314365"/>
            <a:ext cx="11392327" cy="806888"/>
          </a:xfrm>
          <a:prstGeom prst="rect">
            <a:avLst/>
          </a:prstGeom>
        </p:spPr>
        <p:txBody>
          <a:bodyPr wrap="square" lIns="0" tIns="0" rIns="0" bIns="0" rtlCol="0" anchor="t">
            <a:spAutoFit/>
          </a:bodyPr>
          <a:lstStyle/>
          <a:p>
            <a:pPr>
              <a:lnSpc>
                <a:spcPts val="6720"/>
              </a:lnSpc>
            </a:pPr>
            <a:r>
              <a:rPr lang="en-US" sz="4800" dirty="0">
                <a:solidFill>
                  <a:srgbClr val="09778C"/>
                </a:solidFill>
                <a:latin typeface="Circular Std"/>
                <a:ea typeface="Segoe UI"/>
                <a:cs typeface="Circular Std"/>
              </a:rPr>
              <a:t>Working with West Yorkshire Police</a:t>
            </a:r>
          </a:p>
        </p:txBody>
      </p:sp>
      <p:grpSp>
        <p:nvGrpSpPr>
          <p:cNvPr id="9" name="Group 2">
            <a:extLst>
              <a:ext uri="{FF2B5EF4-FFF2-40B4-BE49-F238E27FC236}">
                <a16:creationId xmlns:a16="http://schemas.microsoft.com/office/drawing/2014/main" id="{C4A7F147-1545-4CDF-81AB-C3EB326BEE1A}"/>
              </a:ext>
            </a:extLst>
          </p:cNvPr>
          <p:cNvGrpSpPr/>
          <p:nvPr/>
        </p:nvGrpSpPr>
        <p:grpSpPr>
          <a:xfrm>
            <a:off x="458710" y="1116776"/>
            <a:ext cx="11392327" cy="184829"/>
            <a:chOff x="0" y="255270"/>
            <a:chExt cx="5799570" cy="69850"/>
          </a:xfrm>
        </p:grpSpPr>
        <p:sp>
          <p:nvSpPr>
            <p:cNvPr id="10" name="Freeform 3">
              <a:extLst>
                <a:ext uri="{FF2B5EF4-FFF2-40B4-BE49-F238E27FC236}">
                  <a16:creationId xmlns:a16="http://schemas.microsoft.com/office/drawing/2014/main" id="{78030C9F-53B7-4678-9322-01898427F4A9}"/>
                </a:ext>
              </a:extLst>
            </p:cNvPr>
            <p:cNvSpPr/>
            <p:nvPr/>
          </p:nvSpPr>
          <p:spPr>
            <a:xfrm>
              <a:off x="0" y="255270"/>
              <a:ext cx="5799570" cy="69850"/>
            </a:xfrm>
            <a:custGeom>
              <a:avLst/>
              <a:gdLst/>
              <a:ahLst/>
              <a:cxnLst/>
              <a:rect l="l" t="t" r="r" b="b"/>
              <a:pathLst>
                <a:path w="5799570" h="69850">
                  <a:moveTo>
                    <a:pt x="5508740" y="0"/>
                  </a:moveTo>
                  <a:lnTo>
                    <a:pt x="0" y="0"/>
                  </a:lnTo>
                  <a:lnTo>
                    <a:pt x="0" y="69850"/>
                  </a:lnTo>
                  <a:lnTo>
                    <a:pt x="5799570" y="69850"/>
                  </a:lnTo>
                  <a:lnTo>
                    <a:pt x="5799570" y="0"/>
                  </a:lnTo>
                  <a:close/>
                </a:path>
              </a:pathLst>
            </a:custGeom>
            <a:solidFill>
              <a:srgbClr val="09778C"/>
            </a:solidFill>
          </p:spPr>
        </p:sp>
      </p:grpSp>
      <p:sp>
        <p:nvSpPr>
          <p:cNvPr id="3" name="Slide Number Placeholder 2">
            <a:extLst>
              <a:ext uri="{FF2B5EF4-FFF2-40B4-BE49-F238E27FC236}">
                <a16:creationId xmlns:a16="http://schemas.microsoft.com/office/drawing/2014/main" id="{5A6CE712-0A93-48B8-B629-D9A7B222467C}"/>
              </a:ext>
            </a:extLst>
          </p:cNvPr>
          <p:cNvSpPr>
            <a:spLocks noGrp="1"/>
          </p:cNvSpPr>
          <p:nvPr>
            <p:ph type="sldNum" sz="quarter" idx="12"/>
          </p:nvPr>
        </p:nvSpPr>
        <p:spPr/>
        <p:txBody>
          <a:bodyPr/>
          <a:lstStyle/>
          <a:p>
            <a:fld id="{5B677FDF-D2AF-4410-AFC3-756F983F8F84}" type="slidenum">
              <a:rPr lang="en-GB" smtClean="0"/>
              <a:t>9</a:t>
            </a:fld>
            <a:endParaRPr lang="en-GB"/>
          </a:p>
        </p:txBody>
      </p:sp>
      <p:sp>
        <p:nvSpPr>
          <p:cNvPr id="11" name="TextBox 10">
            <a:extLst>
              <a:ext uri="{FF2B5EF4-FFF2-40B4-BE49-F238E27FC236}">
                <a16:creationId xmlns:a16="http://schemas.microsoft.com/office/drawing/2014/main" id="{BF1A7B33-12BC-49E8-8B28-207C13F3F52A}"/>
              </a:ext>
            </a:extLst>
          </p:cNvPr>
          <p:cNvSpPr txBox="1"/>
          <p:nvPr/>
        </p:nvSpPr>
        <p:spPr>
          <a:xfrm>
            <a:off x="458710" y="1563060"/>
            <a:ext cx="11392327" cy="4093428"/>
          </a:xfrm>
          <a:prstGeom prst="rect">
            <a:avLst/>
          </a:prstGeom>
          <a:noFill/>
        </p:spPr>
        <p:txBody>
          <a:bodyPr wrap="square">
            <a:spAutoFit/>
          </a:bodyPr>
          <a:lstStyle/>
          <a:p>
            <a:r>
              <a:rPr lang="en-GB" sz="2000" b="1" dirty="0">
                <a:solidFill>
                  <a:srgbClr val="006F81"/>
                </a:solidFill>
                <a:latin typeface="Arial" panose="020B0604020202020204" pitchFamily="34" charset="0"/>
                <a:cs typeface="Arial" panose="020B0604020202020204" pitchFamily="34" charset="0"/>
              </a:rPr>
              <a:t>The PCC is responsible for the totality of policing, and work closely with West Yorkshire Police’s 9,886 officers and staff to ensure that all force activity delivers outcomes in line with strategic objectives and priorities.</a:t>
            </a:r>
          </a:p>
          <a:p>
            <a:endParaRPr lang="en-GB" sz="2000" dirty="0">
              <a:solidFill>
                <a:srgbClr val="006F81"/>
              </a:solidFill>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A number of formal and informal forums currently oversee this:</a:t>
            </a:r>
          </a:p>
          <a:p>
            <a:pPr marL="800100" lvl="1" indent="-342900">
              <a:buClr>
                <a:srgbClr val="006F81"/>
              </a:buClr>
              <a:buFont typeface="Arial" panose="020B0604020202020204" pitchFamily="34" charset="0"/>
              <a:buChar char="•"/>
            </a:pPr>
            <a:r>
              <a:rPr lang="en-GB" sz="2000" dirty="0">
                <a:latin typeface="Arial" panose="020B0604020202020204" pitchFamily="34" charset="0"/>
                <a:cs typeface="Arial" panose="020B0604020202020204" pitchFamily="34" charset="0"/>
              </a:rPr>
              <a:t>Community Outcomes Meeting</a:t>
            </a:r>
          </a:p>
          <a:p>
            <a:pPr marL="800100" lvl="1" indent="-342900">
              <a:buClr>
                <a:srgbClr val="006F81"/>
              </a:buClr>
              <a:buFont typeface="Arial" panose="020B0604020202020204" pitchFamily="34" charset="0"/>
              <a:buChar char="•"/>
            </a:pPr>
            <a:r>
              <a:rPr lang="en-GB" sz="2000" dirty="0">
                <a:latin typeface="Arial" panose="020B0604020202020204" pitchFamily="34" charset="0"/>
                <a:cs typeface="Arial" panose="020B0604020202020204" pitchFamily="34" charset="0"/>
              </a:rPr>
              <a:t>Delivery Quarterly</a:t>
            </a:r>
          </a:p>
          <a:p>
            <a:pPr marL="800100" lvl="1" indent="-342900">
              <a:buClr>
                <a:srgbClr val="006F81"/>
              </a:buClr>
              <a:buFont typeface="Arial" panose="020B0604020202020204" pitchFamily="34" charset="0"/>
              <a:buChar char="•"/>
            </a:pPr>
            <a:r>
              <a:rPr lang="en-GB" sz="2000" dirty="0">
                <a:latin typeface="Arial" panose="020B0604020202020204" pitchFamily="34" charset="0"/>
                <a:cs typeface="Arial" panose="020B0604020202020204" pitchFamily="34" charset="0"/>
              </a:rPr>
              <a:t>Joint Executive Group</a:t>
            </a:r>
          </a:p>
          <a:p>
            <a:pPr marL="800100" lvl="1" indent="-342900">
              <a:buClr>
                <a:srgbClr val="006F81"/>
              </a:buClr>
              <a:buFont typeface="Arial" panose="020B0604020202020204" pitchFamily="34" charset="0"/>
              <a:buChar char="•"/>
            </a:pPr>
            <a:r>
              <a:rPr lang="en-GB" sz="2000" dirty="0">
                <a:latin typeface="Arial" panose="020B0604020202020204" pitchFamily="34" charset="0"/>
                <a:cs typeface="Arial" panose="020B0604020202020204" pitchFamily="34" charset="0"/>
              </a:rPr>
              <a:t>Bilateral meeting – Chief Constable and PCC</a:t>
            </a:r>
          </a:p>
          <a:p>
            <a:pPr marL="800100" lvl="1" indent="-342900">
              <a:buClr>
                <a:srgbClr val="006F81"/>
              </a:buClr>
              <a:buFont typeface="Arial" panose="020B0604020202020204" pitchFamily="34" charset="0"/>
              <a:buChar char="•"/>
            </a:pPr>
            <a:r>
              <a:rPr lang="en-GB" sz="2000" dirty="0">
                <a:latin typeface="Arial" panose="020B0604020202020204" pitchFamily="34" charset="0"/>
                <a:cs typeface="Arial" panose="020B0604020202020204" pitchFamily="34" charset="0"/>
              </a:rPr>
              <a:t>Joint Independent Audit &amp; Ethics Committee</a:t>
            </a:r>
          </a:p>
          <a:p>
            <a:pPr marL="800100" lvl="1" indent="-342900">
              <a:buClr>
                <a:srgbClr val="006F81"/>
              </a:buClr>
              <a:buFont typeface="Arial" panose="020B0604020202020204" pitchFamily="34" charset="0"/>
              <a:buChar char="•"/>
            </a:pPr>
            <a:r>
              <a:rPr lang="en-GB" sz="2000" dirty="0">
                <a:latin typeface="Arial" panose="020B0604020202020204" pitchFamily="34" charset="0"/>
                <a:cs typeface="Arial" panose="020B0604020202020204" pitchFamily="34" charset="0"/>
              </a:rPr>
              <a:t>Good Governance Group</a:t>
            </a:r>
          </a:p>
          <a:p>
            <a:endParaRPr lang="en-GB" sz="2000" dirty="0">
              <a:solidFill>
                <a:srgbClr val="333333"/>
              </a:solidFill>
              <a:latin typeface="Arial" panose="020B0604020202020204" pitchFamily="34" charset="0"/>
              <a:cs typeface="Arial" panose="020B0604020202020204" pitchFamily="34" charset="0"/>
            </a:endParaRPr>
          </a:p>
          <a:p>
            <a:endParaRPr lang="en-GB" sz="2000" b="0" i="0" dirty="0">
              <a:solidFill>
                <a:srgbClr val="333333"/>
              </a:solidFill>
              <a:effectLst/>
              <a:latin typeface="roboto-reg"/>
            </a:endParaRPr>
          </a:p>
        </p:txBody>
      </p:sp>
      <p:pic>
        <p:nvPicPr>
          <p:cNvPr id="13" name="Picture 2" descr="Police Roll of Honour - West Yorkshire Police">
            <a:extLst>
              <a:ext uri="{FF2B5EF4-FFF2-40B4-BE49-F238E27FC236}">
                <a16:creationId xmlns:a16="http://schemas.microsoft.com/office/drawing/2014/main" id="{C96491F7-9B31-44FB-8E35-D0E9D49A66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7673" y="2104016"/>
            <a:ext cx="1969514" cy="245549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POLICE AND CRIME COMMISSIONER FOR WEST YORKSHIRE | Aries">
            <a:extLst>
              <a:ext uri="{FF2B5EF4-FFF2-40B4-BE49-F238E27FC236}">
                <a16:creationId xmlns:a16="http://schemas.microsoft.com/office/drawing/2014/main" id="{B0CB7374-CEFE-4895-8749-0D5686940F8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7590" r="1322"/>
          <a:stretch/>
        </p:blipFill>
        <p:spPr bwMode="auto">
          <a:xfrm>
            <a:off x="8610599" y="4559514"/>
            <a:ext cx="2743201" cy="2012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3660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CAreference xmlns="d0955e6a-b200-498f-b1ac-7da07bfcbdbe" xsi:nil="true"/>
    <SharedWithUsers xmlns="e1a84d83-62c9-4a37-bc7e-4812fba286b3">
      <UserInfo>
        <DisplayName>Selina Dewis</DisplayName>
        <AccountId>162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DCC7A014E33DF448B487D5CCE916CE8" ma:contentTypeVersion="7" ma:contentTypeDescription="Create a new document." ma:contentTypeScope="" ma:versionID="fb2d7a407848a6e27eb92e224cf285cb">
  <xsd:schema xmlns:xsd="http://www.w3.org/2001/XMLSchema" xmlns:xs="http://www.w3.org/2001/XMLSchema" xmlns:p="http://schemas.microsoft.com/office/2006/metadata/properties" xmlns:ns2="d0955e6a-b200-498f-b1ac-7da07bfcbdbe" xmlns:ns3="e1a84d83-62c9-4a37-bc7e-4812fba286b3" targetNamespace="http://schemas.microsoft.com/office/2006/metadata/properties" ma:root="true" ma:fieldsID="887ec16cecef89110176587ea1d6ee1f" ns2:_="" ns3:_="">
    <xsd:import namespace="d0955e6a-b200-498f-b1ac-7da07bfcbdbe"/>
    <xsd:import namespace="e1a84d83-62c9-4a37-bc7e-4812fba286b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CAreferenc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955e6a-b200-498f-b1ac-7da07bfcbd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CAreference" ma:index="12" nillable="true" ma:displayName="MCA reference" ma:format="Dropdown" ma:internalName="MCAreference"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e1a84d83-62c9-4a37-bc7e-4812fba286b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9A9814-B696-4604-B51A-A8FCBA40AF2B}">
  <ds:schemaRefs>
    <ds:schemaRef ds:uri="http://schemas.microsoft.com/office/2006/metadata/properties"/>
    <ds:schemaRef ds:uri="http://schemas.openxmlformats.org/package/2006/metadata/core-properties"/>
    <ds:schemaRef ds:uri="http://www.w3.org/XML/1998/namespace"/>
    <ds:schemaRef ds:uri="http://purl.org/dc/dcmitype/"/>
    <ds:schemaRef ds:uri="e1a84d83-62c9-4a37-bc7e-4812fba286b3"/>
    <ds:schemaRef ds:uri="http://schemas.microsoft.com/office/2006/documentManagement/types"/>
    <ds:schemaRef ds:uri="http://purl.org/dc/terms/"/>
    <ds:schemaRef ds:uri="http://schemas.microsoft.com/office/infopath/2007/PartnerControls"/>
    <ds:schemaRef ds:uri="d0955e6a-b200-498f-b1ac-7da07bfcbdbe"/>
    <ds:schemaRef ds:uri="http://purl.org/dc/elements/1.1/"/>
  </ds:schemaRefs>
</ds:datastoreItem>
</file>

<file path=customXml/itemProps2.xml><?xml version="1.0" encoding="utf-8"?>
<ds:datastoreItem xmlns:ds="http://schemas.openxmlformats.org/officeDocument/2006/customXml" ds:itemID="{234E93FD-CBB8-4CB6-80C8-81133454E65B}">
  <ds:schemaRefs>
    <ds:schemaRef ds:uri="d0955e6a-b200-498f-b1ac-7da07bfcbdbe"/>
    <ds:schemaRef ds:uri="e1a84d83-62c9-4a37-bc7e-4812fba286b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6F32628-9B48-4662-A712-85083B4794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TotalTime>
  <Words>1594</Words>
  <Application>Microsoft Office PowerPoint</Application>
  <PresentationFormat>Widescreen</PresentationFormat>
  <Paragraphs>263</Paragraphs>
  <Slides>24</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Calibri</vt:lpstr>
      <vt:lpstr>Calibri Light</vt:lpstr>
      <vt:lpstr>Circular Std</vt:lpstr>
      <vt:lpstr>roboto-reg</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Mclean</dc:creator>
  <cp:lastModifiedBy>Selina</cp:lastModifiedBy>
  <cp:revision>9</cp:revision>
  <dcterms:created xsi:type="dcterms:W3CDTF">2021-03-08T17:26:45Z</dcterms:created>
  <dcterms:modified xsi:type="dcterms:W3CDTF">2021-03-30T10:24:06Z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0x0101001DCC7A014E33DF448B487D5CCE916CE8</vt:lpwstr>
  </property>
</Properties>
</file>